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8" r:id="rId13"/>
    <p:sldId id="269" r:id="rId14"/>
    <p:sldId id="270" r:id="rId15"/>
    <p:sldId id="273" r:id="rId16"/>
    <p:sldId id="271" r:id="rId17"/>
    <p:sldId id="272" r:id="rId18"/>
    <p:sldId id="274" r:id="rId19"/>
    <p:sldId id="275" r:id="rId20"/>
    <p:sldId id="278" r:id="rId21"/>
    <p:sldId id="276" r:id="rId22"/>
    <p:sldId id="277" r:id="rId23"/>
    <p:sldId id="279" r:id="rId24"/>
    <p:sldId id="280" r:id="rId25"/>
    <p:sldId id="281" r:id="rId26"/>
    <p:sldId id="282" r:id="rId27"/>
    <p:sldId id="284" r:id="rId28"/>
    <p:sldId id="283" r:id="rId29"/>
    <p:sldId id="285" r:id="rId30"/>
    <p:sldId id="287" r:id="rId31"/>
    <p:sldId id="286" r:id="rId32"/>
    <p:sldId id="288" r:id="rId33"/>
    <p:sldId id="289" r:id="rId34"/>
    <p:sldId id="290"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3" autoAdjust="0"/>
    <p:restoredTop sz="94660"/>
  </p:normalViewPr>
  <p:slideViewPr>
    <p:cSldViewPr>
      <p:cViewPr varScale="1">
        <p:scale>
          <a:sx n="48" d="100"/>
          <a:sy n="48" d="100"/>
        </p:scale>
        <p:origin x="-114" y="-3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04.02.2013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04.02.2013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04.02.2013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04.02.2013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04.02.2013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04.02.2013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04.02.2013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04.02.2013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04.02.2013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04.02.2013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04.02.2013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04.02.2013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1628800"/>
            <a:ext cx="6172200" cy="1894362"/>
          </a:xfrm>
        </p:spPr>
        <p:txBody>
          <a:bodyPr/>
          <a:lstStyle/>
          <a:p>
            <a:pPr algn="ctr"/>
            <a:r>
              <a:rPr lang="kk-KZ" dirty="0">
                <a:solidFill>
                  <a:schemeClr val="tx1"/>
                </a:solidFill>
                <a:latin typeface="Times New Roman" pitchFamily="18" charset="0"/>
                <a:cs typeface="Times New Roman" pitchFamily="18" charset="0"/>
              </a:rPr>
              <a:t>ОПЕРАЦИЯЛЫҚ ЖҮЙЕЛЕР. НЕГІЗГІ ТҮСІНІКТЕРІ. </a:t>
            </a:r>
            <a:r>
              <a:rPr lang="ru-RU" dirty="0">
                <a:solidFill>
                  <a:schemeClr val="tx1"/>
                </a:solidFill>
                <a:latin typeface="Times New Roman" pitchFamily="18" charset="0"/>
                <a:cs typeface="Times New Roman" pitchFamily="18" charset="0"/>
              </a:rPr>
              <a:t/>
            </a:r>
            <a:br>
              <a:rPr lang="ru-RU" dirty="0">
                <a:solidFill>
                  <a:schemeClr val="tx1"/>
                </a:solidFill>
                <a:latin typeface="Times New Roman" pitchFamily="18" charset="0"/>
                <a:cs typeface="Times New Roman" pitchFamily="18" charset="0"/>
              </a:rPr>
            </a:br>
            <a:r>
              <a:rPr lang="kk-KZ" dirty="0">
                <a:solidFill>
                  <a:schemeClr val="tx1"/>
                </a:solidFill>
                <a:latin typeface="Times New Roman" pitchFamily="18" charset="0"/>
                <a:cs typeface="Times New Roman" pitchFamily="18" charset="0"/>
              </a:rPr>
              <a:t>ОЖ ЖІКТЕЛУІ</a:t>
            </a: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7467600" cy="508918"/>
          </a:xfrm>
        </p:spPr>
        <p:txBody>
          <a:bodyPr>
            <a:normAutofit fontScale="90000"/>
          </a:bodyPr>
          <a:lstStyle/>
          <a:p>
            <a:pPr algn="ctr"/>
            <a:r>
              <a:rPr lang="kk-KZ" b="1" dirty="0" smtClean="0">
                <a:solidFill>
                  <a:schemeClr val="tx1"/>
                </a:solidFill>
                <a:latin typeface="Times New Roman" pitchFamily="18" charset="0"/>
                <a:cs typeface="Times New Roman" pitchFamily="18" charset="0"/>
              </a:rPr>
              <a:t>Операциялық </a:t>
            </a:r>
            <a:r>
              <a:rPr lang="kk-KZ" b="1" dirty="0">
                <a:solidFill>
                  <a:schemeClr val="tx1"/>
                </a:solidFill>
                <a:latin typeface="Times New Roman" pitchFamily="18" charset="0"/>
                <a:cs typeface="Times New Roman" pitchFamily="18" charset="0"/>
              </a:rPr>
              <a:t>жүйе </a:t>
            </a:r>
            <a:r>
              <a:rPr lang="kk-KZ" b="1" dirty="0" smtClean="0">
                <a:solidFill>
                  <a:schemeClr val="tx1"/>
                </a:solidFill>
                <a:latin typeface="Times New Roman" pitchFamily="18" charset="0"/>
                <a:cs typeface="Times New Roman" pitchFamily="18" charset="0"/>
              </a:rPr>
              <a:t>түсінігі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p:txBody>
          <a:bodyPr>
            <a:normAutofit/>
          </a:bodyPr>
          <a:lstStyle/>
          <a:p>
            <a:pPr marL="0" indent="0" algn="just">
              <a:buNone/>
            </a:pPr>
            <a:r>
              <a:rPr lang="kk-KZ" sz="3200" b="1" dirty="0"/>
              <a:t>Операциялық жүйе, </a:t>
            </a:r>
            <a:r>
              <a:rPr lang="kk-KZ" sz="3200" dirty="0"/>
              <a:t>ОЖ – компьютердің аппараттық бөлігі мен қолданбалы бағдарламаларын </a:t>
            </a:r>
            <a:r>
              <a:rPr lang="kk-KZ" sz="3200" dirty="0" smtClean="0"/>
              <a:t>басқаратын, </a:t>
            </a:r>
            <a:r>
              <a:rPr lang="kk-KZ" sz="3200" dirty="0"/>
              <a:t>сонымен қатар өзара және қолданушымен қатынасты қамтамасыз ететін бағдарламалық құралдардың жиынтығы</a:t>
            </a:r>
            <a:r>
              <a:rPr lang="kk-KZ" sz="3200" dirty="0" smtClean="0"/>
              <a:t>.</a:t>
            </a:r>
          </a:p>
        </p:txBody>
      </p:sp>
    </p:spTree>
    <p:extLst>
      <p:ext uri="{BB962C8B-B14F-4D97-AF65-F5344CB8AC3E}">
        <p14:creationId xmlns:p14="http://schemas.microsoft.com/office/powerpoint/2010/main" val="1313569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764704"/>
            <a:ext cx="8064896" cy="4680520"/>
          </a:xfrm>
        </p:spPr>
        <p:txBody>
          <a:bodyPr>
            <a:noAutofit/>
          </a:bodyPr>
          <a:lstStyle/>
          <a:p>
            <a:pPr marL="0" indent="0" algn="just">
              <a:buNone/>
            </a:pPr>
            <a:r>
              <a:rPr lang="kk-KZ" sz="3200" b="1" dirty="0" smtClean="0"/>
              <a:t>ОЖ</a:t>
            </a:r>
            <a:r>
              <a:rPr lang="kk-KZ" sz="3200" dirty="0" smtClean="0"/>
              <a:t> (ағылш</a:t>
            </a:r>
            <a:r>
              <a:rPr lang="kk-KZ" sz="3200" dirty="0"/>
              <a:t>. Operating system) — компьютердің аппараттық құралдарын басқаруды, файлдармен жұмыс жасауды, мәліметтерді енгізу және шығару, сонымен қатар қолданбалы бағдарламалар мен утилиттердің орындалуын қамтамасыз ететін комьютерлік бағдарламалардың базалық кешені. </a:t>
            </a:r>
            <a:endParaRPr lang="kk-KZ" sz="3200" dirty="0" smtClean="0"/>
          </a:p>
        </p:txBody>
      </p:sp>
    </p:spTree>
    <p:extLst>
      <p:ext uri="{BB962C8B-B14F-4D97-AF65-F5344CB8AC3E}">
        <p14:creationId xmlns:p14="http://schemas.microsoft.com/office/powerpoint/2010/main" val="2674047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692696"/>
            <a:ext cx="8064896" cy="5904656"/>
          </a:xfrm>
        </p:spPr>
        <p:txBody>
          <a:bodyPr>
            <a:noAutofit/>
          </a:bodyPr>
          <a:lstStyle/>
          <a:p>
            <a:pPr marL="0" indent="0" algn="just">
              <a:buNone/>
            </a:pPr>
            <a:r>
              <a:rPr lang="kk-KZ" sz="3200" b="1" dirty="0" smtClean="0"/>
              <a:t>Операциялық </a:t>
            </a:r>
            <a:r>
              <a:rPr lang="kk-KZ" sz="3200" b="1" dirty="0"/>
              <a:t>жүйе </a:t>
            </a:r>
            <a:r>
              <a:rPr lang="kk-KZ" sz="3200" dirty="0"/>
              <a:t>дербес компьютердің бағдарламалық қамтамасыздандыруының негізін құрайды. Операциялық жүйе қолданушының компьютермен өзара әрекеттесуін және барлық басқа бағдарламалардың орындалуын қамтамасыз ететін жүйелік және қызметтік бағдарламалық құралдардың кешені болып табылады. </a:t>
            </a:r>
            <a:endParaRPr lang="kk-KZ" sz="3200" dirty="0" smtClean="0"/>
          </a:p>
        </p:txBody>
      </p:sp>
    </p:spTree>
    <p:extLst>
      <p:ext uri="{BB962C8B-B14F-4D97-AF65-F5344CB8AC3E}">
        <p14:creationId xmlns:p14="http://schemas.microsoft.com/office/powerpoint/2010/main" val="40310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556792"/>
            <a:ext cx="8424936" cy="4032448"/>
          </a:xfrm>
        </p:spPr>
        <p:txBody>
          <a:bodyPr>
            <a:noAutofit/>
          </a:bodyPr>
          <a:lstStyle/>
          <a:p>
            <a:pPr lvl="0"/>
            <a:r>
              <a:rPr lang="kk-KZ" sz="2800" dirty="0" smtClean="0"/>
              <a:t>есептеу </a:t>
            </a:r>
            <a:r>
              <a:rPr lang="kk-KZ" sz="2800" dirty="0"/>
              <a:t>жүйесінде есептеу үдерістерін басқару;</a:t>
            </a:r>
            <a:endParaRPr lang="ru-RU" sz="2800" dirty="0"/>
          </a:p>
          <a:p>
            <a:pPr lvl="0"/>
            <a:r>
              <a:rPr lang="kk-KZ" sz="2800" dirty="0"/>
              <a:t>түрлі есептеу үдерістері арасында есептеу жүйесінің ресурстарын үлестіру;</a:t>
            </a:r>
            <a:endParaRPr lang="ru-RU" sz="2800" dirty="0"/>
          </a:p>
          <a:p>
            <a:pPr lvl="0"/>
            <a:r>
              <a:rPr lang="kk-KZ" sz="2800" dirty="0"/>
              <a:t>қолданушылардың қолданбалы бағдарламалары орындалатын бағдарламалық (операциялық) ортаны құру.</a:t>
            </a:r>
            <a:endParaRPr lang="ru-RU" sz="2800" dirty="0"/>
          </a:p>
        </p:txBody>
      </p:sp>
      <p:sp>
        <p:nvSpPr>
          <p:cNvPr id="4" name="Заголовок 1"/>
          <p:cNvSpPr>
            <a:spLocks noGrp="1"/>
          </p:cNvSpPr>
          <p:nvPr>
            <p:ph type="title"/>
          </p:nvPr>
        </p:nvSpPr>
        <p:spPr>
          <a:xfrm>
            <a:off x="395536" y="476672"/>
            <a:ext cx="7467600" cy="508918"/>
          </a:xfrm>
        </p:spPr>
        <p:txBody>
          <a:bodyPr>
            <a:normAutofit fontScale="90000"/>
          </a:bodyPr>
          <a:lstStyle/>
          <a:p>
            <a:pPr algn="ctr"/>
            <a:r>
              <a:rPr lang="kk-KZ" sz="3200" b="1" dirty="0">
                <a:solidFill>
                  <a:schemeClr val="tx1"/>
                </a:solidFill>
                <a:latin typeface="Times New Roman" pitchFamily="18" charset="0"/>
                <a:cs typeface="Times New Roman" pitchFamily="18" charset="0"/>
              </a:rPr>
              <a:t>Операциялық жүйе міндеттері:</a:t>
            </a:r>
            <a:endParaRPr lang="ru-RU"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3104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7467600" cy="508918"/>
          </a:xfrm>
        </p:spPr>
        <p:txBody>
          <a:bodyPr>
            <a:normAutofit fontScale="90000"/>
          </a:bodyPr>
          <a:lstStyle/>
          <a:p>
            <a:pPr algn="ctr"/>
            <a:r>
              <a:rPr lang="kk-KZ" b="1" dirty="0" smtClean="0">
                <a:solidFill>
                  <a:schemeClr val="tx1"/>
                </a:solidFill>
                <a:latin typeface="Times New Roman" pitchFamily="18" charset="0"/>
                <a:cs typeface="Times New Roman" pitchFamily="18" charset="0"/>
              </a:rPr>
              <a:t>Операциялық орта түсінігі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p:txBody>
          <a:bodyPr>
            <a:normAutofit/>
          </a:bodyPr>
          <a:lstStyle/>
          <a:p>
            <a:pPr marL="0" indent="0" algn="just">
              <a:buNone/>
            </a:pPr>
            <a:r>
              <a:rPr lang="kk-KZ" sz="3200" dirty="0">
                <a:latin typeface="Times New Roman" pitchFamily="18" charset="0"/>
                <a:cs typeface="Times New Roman" pitchFamily="18" charset="0"/>
              </a:rPr>
              <a:t>Операциялық орта – ОЖ функциялары мен қызметтерінің жиыны және оларды қолдану ережелері.</a:t>
            </a:r>
            <a:endParaRPr lang="ru-RU" sz="3200" dirty="0">
              <a:latin typeface="Times New Roman" pitchFamily="18" charset="0"/>
              <a:cs typeface="Times New Roman" pitchFamily="18" charset="0"/>
            </a:endParaRPr>
          </a:p>
          <a:p>
            <a:pPr marL="0" indent="0" algn="just">
              <a:buNone/>
            </a:pPr>
            <a:endParaRPr lang="kk-KZ" sz="3200" dirty="0" smtClean="0">
              <a:latin typeface="Times New Roman" pitchFamily="18" charset="0"/>
              <a:cs typeface="Times New Roman" pitchFamily="18" charset="0"/>
            </a:endParaRPr>
          </a:p>
          <a:p>
            <a:pPr marL="0" indent="0" algn="just">
              <a:buNone/>
            </a:pPr>
            <a:r>
              <a:rPr lang="kk-KZ" sz="3200" dirty="0" smtClean="0">
                <a:latin typeface="Times New Roman" pitchFamily="18" charset="0"/>
                <a:cs typeface="Times New Roman" pitchFamily="18" charset="0"/>
              </a:rPr>
              <a:t>Операциялық </a:t>
            </a:r>
            <a:r>
              <a:rPr lang="kk-KZ" sz="3200" dirty="0">
                <a:latin typeface="Times New Roman" pitchFamily="18" charset="0"/>
                <a:cs typeface="Times New Roman" pitchFamily="18" charset="0"/>
              </a:rPr>
              <a:t>орта – бағдарламалар мен қолданушыларға белгілі бір қызметтерді қолдану мақсатында ОЖ қатынауға қажетті интерфейстер жиыны.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37959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692696"/>
            <a:ext cx="8064896" cy="5904656"/>
          </a:xfrm>
        </p:spPr>
        <p:txBody>
          <a:bodyPr>
            <a:noAutofit/>
          </a:bodyPr>
          <a:lstStyle/>
          <a:p>
            <a:pPr marL="0" indent="0" algn="just">
              <a:buNone/>
            </a:pPr>
            <a:r>
              <a:rPr lang="kk-KZ" sz="3200" dirty="0"/>
              <a:t>Жалпы алғанда ОЖ бірнеше операциялық орта болуы мүмкін. Операциялық ортада бірнеше интерфейс болуы мүмкін: </a:t>
            </a:r>
            <a:endParaRPr lang="kk-KZ" sz="3200" dirty="0" smtClean="0"/>
          </a:p>
          <a:p>
            <a:pPr>
              <a:buFontTx/>
              <a:buChar char="-"/>
            </a:pPr>
            <a:r>
              <a:rPr lang="kk-KZ" sz="3200" dirty="0" smtClean="0"/>
              <a:t>қолданушы </a:t>
            </a:r>
            <a:r>
              <a:rPr lang="kk-KZ" sz="3200" dirty="0"/>
              <a:t>интерфейстері </a:t>
            </a:r>
            <a:r>
              <a:rPr lang="kk-KZ" sz="3200" dirty="0" smtClean="0"/>
              <a:t> </a:t>
            </a:r>
          </a:p>
          <a:p>
            <a:pPr>
              <a:buFontTx/>
              <a:buChar char="-"/>
            </a:pPr>
            <a:r>
              <a:rPr lang="kk-KZ" sz="3200" dirty="0"/>
              <a:t>б</a:t>
            </a:r>
            <a:r>
              <a:rPr lang="kk-KZ" sz="3200" dirty="0" smtClean="0"/>
              <a:t>ағдарламалық </a:t>
            </a:r>
            <a:r>
              <a:rPr lang="kk-KZ" sz="3200" dirty="0"/>
              <a:t>интерфейстер.</a:t>
            </a:r>
            <a:endParaRPr lang="ru-RU" sz="3200" dirty="0"/>
          </a:p>
          <a:p>
            <a:pPr marL="0" indent="0" algn="just">
              <a:buNone/>
            </a:pPr>
            <a:endParaRPr lang="kk-KZ" sz="3200" dirty="0" smtClean="0"/>
          </a:p>
          <a:p>
            <a:pPr marL="0" indent="0" algn="just">
              <a:buNone/>
            </a:pPr>
            <a:r>
              <a:rPr lang="kk-KZ" sz="3200" dirty="0" smtClean="0"/>
              <a:t>Операциялық </a:t>
            </a:r>
            <a:r>
              <a:rPr lang="kk-KZ" sz="3200" dirty="0"/>
              <a:t>орта – осы ортаның жұмыс істеу ережесіне сәйкес құрылған бағдарламалар орындалуы мүмкін жүйелік бағдарламалық аймақ. </a:t>
            </a:r>
            <a:endParaRPr lang="ru-RU" sz="3200" dirty="0"/>
          </a:p>
        </p:txBody>
      </p:sp>
    </p:spTree>
    <p:extLst>
      <p:ext uri="{BB962C8B-B14F-4D97-AF65-F5344CB8AC3E}">
        <p14:creationId xmlns:p14="http://schemas.microsoft.com/office/powerpoint/2010/main" val="192801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196752"/>
            <a:ext cx="8424936" cy="4032448"/>
          </a:xfrm>
        </p:spPr>
        <p:txBody>
          <a:bodyPr>
            <a:noAutofit/>
          </a:bodyPr>
          <a:lstStyle/>
          <a:p>
            <a:pPr lvl="0"/>
            <a:r>
              <a:rPr lang="kk-KZ" sz="2800" dirty="0" smtClean="0"/>
              <a:t>дербес </a:t>
            </a:r>
            <a:r>
              <a:rPr lang="kk-KZ" sz="2800" dirty="0"/>
              <a:t>компьютердің әрбір блогының жұмысын және олардың өзара әрекеттесуін басқару;</a:t>
            </a:r>
            <a:endParaRPr lang="ru-RU" sz="2800" dirty="0"/>
          </a:p>
          <a:p>
            <a:pPr lvl="0"/>
            <a:r>
              <a:rPr lang="kk-KZ" sz="2800" dirty="0"/>
              <a:t>сыртқы жадыда ақпаратты сақтауды ұйымдастыру;</a:t>
            </a:r>
            <a:endParaRPr lang="ru-RU" sz="2800" dirty="0"/>
          </a:p>
          <a:p>
            <a:pPr lvl="0"/>
            <a:r>
              <a:rPr lang="kk-KZ" sz="2800" dirty="0"/>
              <a:t>қолданушы интерфейсін ұсыну (қолданушыдан командалық жол түрінде немесе манипулятордың (тінтуірдің) көмегімен берілген тапсырмалармен командаларды қабылдау);</a:t>
            </a:r>
            <a:endParaRPr lang="ru-RU" sz="2800" dirty="0"/>
          </a:p>
          <a:p>
            <a:pPr lvl="0"/>
            <a:r>
              <a:rPr lang="kk-KZ" sz="2800" dirty="0"/>
              <a:t>бағдарламаларды (қосымшаларды) оперативті жадыға жүктеу және орындау</a:t>
            </a:r>
            <a:r>
              <a:rPr lang="kk-KZ" sz="2800" dirty="0" smtClean="0"/>
              <a:t>;</a:t>
            </a:r>
            <a:endParaRPr lang="ru-RU" sz="2800" dirty="0"/>
          </a:p>
        </p:txBody>
      </p:sp>
      <p:sp>
        <p:nvSpPr>
          <p:cNvPr id="4" name="Заголовок 1"/>
          <p:cNvSpPr>
            <a:spLocks noGrp="1"/>
          </p:cNvSpPr>
          <p:nvPr>
            <p:ph type="title"/>
          </p:nvPr>
        </p:nvSpPr>
        <p:spPr>
          <a:xfrm>
            <a:off x="395536" y="476672"/>
            <a:ext cx="7467600" cy="508918"/>
          </a:xfrm>
        </p:spPr>
        <p:txBody>
          <a:bodyPr>
            <a:normAutofit fontScale="90000"/>
          </a:bodyPr>
          <a:lstStyle/>
          <a:p>
            <a:pPr algn="ctr"/>
            <a:r>
              <a:rPr lang="kk-KZ" sz="3200" b="1" dirty="0">
                <a:solidFill>
                  <a:schemeClr val="tx1"/>
                </a:solidFill>
                <a:latin typeface="Times New Roman" pitchFamily="18" charset="0"/>
                <a:cs typeface="Times New Roman" pitchFamily="18" charset="0"/>
              </a:rPr>
              <a:t>Операциялық жүйе келесі функцияларды орындайды:</a:t>
            </a:r>
            <a:endParaRPr lang="ru-RU"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310607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16632"/>
            <a:ext cx="8784976" cy="6552728"/>
          </a:xfrm>
        </p:spPr>
        <p:txBody>
          <a:bodyPr>
            <a:noAutofit/>
          </a:bodyPr>
          <a:lstStyle/>
          <a:p>
            <a:pPr lvl="0"/>
            <a:r>
              <a:rPr lang="kk-KZ" sz="2800" dirty="0"/>
              <a:t>сыртқы құрылғыларға стандартталған қатынау (енгізу/шығару операцияларын ұйымдастыру және басқару);</a:t>
            </a:r>
            <a:endParaRPr lang="ru-RU" sz="2800" dirty="0"/>
          </a:p>
          <a:p>
            <a:pPr lvl="0"/>
            <a:r>
              <a:rPr lang="kk-KZ" sz="2800" dirty="0"/>
              <a:t>оперативті жадыны басқару (үдерістер арасында үлестіру, виртуалды жадыны ұйымдастыру);</a:t>
            </a:r>
            <a:endParaRPr lang="ru-RU" sz="2800" dirty="0"/>
          </a:p>
          <a:p>
            <a:pPr lvl="0"/>
            <a:r>
              <a:rPr lang="kk-KZ" sz="2800" dirty="0"/>
              <a:t>мультибағдарламалау режимін қамтамасыз ету, екі және одан да көп тапсырмаларды бір процессорда орындау;</a:t>
            </a:r>
            <a:endParaRPr lang="ru-RU" sz="2800" dirty="0"/>
          </a:p>
          <a:p>
            <a:pPr lvl="0"/>
            <a:r>
              <a:rPr lang="kk-KZ" sz="2800" dirty="0"/>
              <a:t>нақты уақыт жүйелерінде жауап берудің минималды уақытын қамтамасыз ету;</a:t>
            </a:r>
            <a:endParaRPr lang="ru-RU" sz="2800" dirty="0"/>
          </a:p>
          <a:p>
            <a:pPr lvl="0"/>
            <a:r>
              <a:rPr lang="kk-KZ" sz="2800" dirty="0"/>
              <a:t>тапсырмаларды жоспарлау және диспетчеризациялау;</a:t>
            </a:r>
            <a:endParaRPr lang="ru-RU" sz="2800" dirty="0"/>
          </a:p>
          <a:p>
            <a:pPr marL="0" lvl="0" indent="0">
              <a:buNone/>
            </a:pPr>
            <a:endParaRPr lang="ru-RU" sz="2800" dirty="0"/>
          </a:p>
        </p:txBody>
      </p:sp>
    </p:spTree>
    <p:extLst>
      <p:ext uri="{BB962C8B-B14F-4D97-AF65-F5344CB8AC3E}">
        <p14:creationId xmlns:p14="http://schemas.microsoft.com/office/powerpoint/2010/main" val="1578894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16632"/>
            <a:ext cx="8784976" cy="6552728"/>
          </a:xfrm>
        </p:spPr>
        <p:txBody>
          <a:bodyPr>
            <a:noAutofit/>
          </a:bodyPr>
          <a:lstStyle/>
          <a:p>
            <a:pPr lvl="0"/>
            <a:r>
              <a:rPr lang="kk-KZ" sz="2800" dirty="0" smtClean="0"/>
              <a:t>жүйелік </a:t>
            </a:r>
            <a:r>
              <a:rPr lang="kk-KZ" sz="2800" dirty="0"/>
              <a:t>ресурстарды, мәліметтермен қолданушылардың бағдарламаларын, орындалып жатқан үдерістерді және өзін қолданушылармен олардың бағдарламаларының қасақана әрекеттерінен қорғау, жүйе жартылай жаңылысқан жағдайда қызмет көрсету;</a:t>
            </a:r>
            <a:endParaRPr lang="ru-RU" sz="2800" dirty="0"/>
          </a:p>
          <a:p>
            <a:pPr lvl="0"/>
            <a:r>
              <a:rPr lang="kk-KZ" sz="2800" dirty="0"/>
              <a:t> аутентификация (қолданушы шынында да өзі ме, жоқ па екендігін тексеру), авторизация (өзін ұсынған қолданушының қандайда бір операцияны орындауға құқығы бар ма, жоқ па екендігін тексеру) және қауіпсіздікті қамтамасыз етудің басқа да құралдары. </a:t>
            </a:r>
            <a:endParaRPr lang="ru-RU" sz="2800" dirty="0"/>
          </a:p>
          <a:p>
            <a:pPr marL="0" lvl="0" indent="0">
              <a:buNone/>
            </a:pPr>
            <a:endParaRPr lang="ru-RU" sz="2800" dirty="0"/>
          </a:p>
        </p:txBody>
      </p:sp>
    </p:spTree>
    <p:extLst>
      <p:ext uri="{BB962C8B-B14F-4D97-AF65-F5344CB8AC3E}">
        <p14:creationId xmlns:p14="http://schemas.microsoft.com/office/powerpoint/2010/main" val="1413414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7467600" cy="508918"/>
          </a:xfrm>
        </p:spPr>
        <p:txBody>
          <a:bodyPr>
            <a:normAutofit fontScale="90000"/>
          </a:bodyPr>
          <a:lstStyle/>
          <a:p>
            <a:pPr algn="ctr"/>
            <a:r>
              <a:rPr lang="kk-KZ" b="1" dirty="0">
                <a:solidFill>
                  <a:schemeClr val="tx1"/>
                </a:solidFill>
                <a:latin typeface="Times New Roman" pitchFamily="18" charset="0"/>
                <a:cs typeface="Times New Roman" pitchFamily="18" charset="0"/>
              </a:rPr>
              <a:t>Операциялық жүйелердің жіктелінуі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a:xfrm>
            <a:off x="457200" y="1600200"/>
            <a:ext cx="8003232" cy="4873752"/>
          </a:xfrm>
        </p:spPr>
        <p:txBody>
          <a:bodyPr>
            <a:normAutofit/>
          </a:bodyPr>
          <a:lstStyle/>
          <a:p>
            <a:pPr marL="0" indent="0" algn="just">
              <a:buNone/>
            </a:pPr>
            <a:r>
              <a:rPr lang="kk-KZ" sz="3200" dirty="0"/>
              <a:t>Операциялық жүйелер компьютер ресурстарын (процессорлар, жады, құрылғыларды) басқару алгоритмдерін жүзеге асыру ерекшеліктері, қолданылған жобалау тәсілдерінің ерекшеліктері, аппараттық платформалардың типтері, қолдану аймағы және тағы басқа көптеген қасиеттері бойынша өзгешеленеді.</a:t>
            </a:r>
            <a:endParaRPr lang="ru-RU" sz="3200" dirty="0"/>
          </a:p>
        </p:txBody>
      </p:sp>
    </p:spTree>
    <p:extLst>
      <p:ext uri="{BB962C8B-B14F-4D97-AF65-F5344CB8AC3E}">
        <p14:creationId xmlns:p14="http://schemas.microsoft.com/office/powerpoint/2010/main" val="3438083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196752"/>
            <a:ext cx="8424936" cy="2160240"/>
          </a:xfrm>
        </p:spPr>
        <p:txBody>
          <a:bodyPr>
            <a:noAutofit/>
          </a:bodyPr>
          <a:lstStyle/>
          <a:p>
            <a:pPr lvl="0"/>
            <a:r>
              <a:rPr lang="kk-KZ" sz="2800" dirty="0"/>
              <a:t>бір тапсырмалы және көп тапсырмалы;</a:t>
            </a:r>
            <a:endParaRPr lang="ru-RU" sz="2800" dirty="0"/>
          </a:p>
          <a:p>
            <a:pPr lvl="0"/>
            <a:r>
              <a:rPr lang="kk-KZ" sz="2800" dirty="0"/>
              <a:t>бір қолданушылы және көп қолданушылы;</a:t>
            </a:r>
            <a:endParaRPr lang="ru-RU" sz="2800" dirty="0"/>
          </a:p>
          <a:p>
            <a:pPr lvl="0"/>
            <a:r>
              <a:rPr lang="kk-KZ" sz="2800" dirty="0"/>
              <a:t>бір процессорлы және көп процессорлы;</a:t>
            </a:r>
            <a:endParaRPr lang="ru-RU" sz="2800" dirty="0"/>
          </a:p>
          <a:p>
            <a:pPr lvl="0"/>
            <a:r>
              <a:rPr lang="kk-KZ" sz="2800" dirty="0"/>
              <a:t>жергілікті (локальді) және желілік.</a:t>
            </a:r>
            <a:endParaRPr lang="ru-RU" sz="2800" dirty="0"/>
          </a:p>
          <a:p>
            <a:pPr lvl="0"/>
            <a:endParaRPr lang="ru-RU" sz="2800" dirty="0"/>
          </a:p>
        </p:txBody>
      </p:sp>
      <p:sp>
        <p:nvSpPr>
          <p:cNvPr id="4" name="Заголовок 1"/>
          <p:cNvSpPr>
            <a:spLocks noGrp="1"/>
          </p:cNvSpPr>
          <p:nvPr>
            <p:ph type="title"/>
          </p:nvPr>
        </p:nvSpPr>
        <p:spPr>
          <a:xfrm>
            <a:off x="971600" y="620688"/>
            <a:ext cx="7467600" cy="508918"/>
          </a:xfrm>
        </p:spPr>
        <p:txBody>
          <a:bodyPr>
            <a:normAutofit fontScale="90000"/>
          </a:bodyPr>
          <a:lstStyle/>
          <a:p>
            <a:pPr algn="ctr"/>
            <a:r>
              <a:rPr lang="kk-KZ" sz="2800" b="1" dirty="0">
                <a:solidFill>
                  <a:schemeClr val="tx1"/>
                </a:solidFill>
                <a:latin typeface="Times New Roman" pitchFamily="18" charset="0"/>
                <a:cs typeface="Times New Roman" pitchFamily="18" charset="0"/>
              </a:rPr>
              <a:t>Процессорларды басқару алгоритмдеріне </a:t>
            </a:r>
            <a:r>
              <a:rPr lang="kk-KZ" sz="2800" dirty="0">
                <a:solidFill>
                  <a:schemeClr val="tx1"/>
                </a:solidFill>
                <a:latin typeface="Times New Roman" pitchFamily="18" charset="0"/>
                <a:cs typeface="Times New Roman" pitchFamily="18" charset="0"/>
              </a:rPr>
              <a:t>қарай ОЖ келесі түрлерге бөлінеді:</a:t>
            </a:r>
            <a:endParaRPr lang="ru-RU" sz="2800" dirty="0">
              <a:solidFill>
                <a:schemeClr val="tx1"/>
              </a:solidFill>
              <a:latin typeface="Times New Roman" pitchFamily="18" charset="0"/>
              <a:cs typeface="Times New Roman" pitchFamily="18" charset="0"/>
            </a:endParaRPr>
          </a:p>
        </p:txBody>
      </p:sp>
      <p:sp>
        <p:nvSpPr>
          <p:cNvPr id="5" name="Объект 2"/>
          <p:cNvSpPr txBox="1">
            <a:spLocks/>
          </p:cNvSpPr>
          <p:nvPr/>
        </p:nvSpPr>
        <p:spPr>
          <a:xfrm>
            <a:off x="408120" y="5013176"/>
            <a:ext cx="8424936" cy="108012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lvl="0"/>
            <a:r>
              <a:rPr lang="kk-KZ" sz="2800" dirty="0"/>
              <a:t>бір тапсырмалы (MS DOS, MSX);</a:t>
            </a:r>
            <a:endParaRPr lang="ru-RU" sz="2800" dirty="0"/>
          </a:p>
          <a:p>
            <a:pPr lvl="0"/>
            <a:r>
              <a:rPr lang="kk-KZ" sz="2800" dirty="0"/>
              <a:t>көп тапсырмалы (OS/2, Unix, Windows</a:t>
            </a:r>
            <a:r>
              <a:rPr lang="kk-KZ" sz="2800" dirty="0" smtClean="0"/>
              <a:t>).</a:t>
            </a:r>
            <a:endParaRPr lang="ru-RU" sz="2800" dirty="0"/>
          </a:p>
        </p:txBody>
      </p:sp>
      <p:sp>
        <p:nvSpPr>
          <p:cNvPr id="6" name="Заголовок 1"/>
          <p:cNvSpPr txBox="1">
            <a:spLocks/>
          </p:cNvSpPr>
          <p:nvPr/>
        </p:nvSpPr>
        <p:spPr>
          <a:xfrm>
            <a:off x="267528" y="4185505"/>
            <a:ext cx="8280920" cy="508918"/>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kk-KZ" sz="2500" b="1" dirty="0">
                <a:solidFill>
                  <a:schemeClr val="tx1"/>
                </a:solidFill>
              </a:rPr>
              <a:t>Бір мезетте орындалатын тапсырмалар саны </a:t>
            </a:r>
            <a:r>
              <a:rPr lang="kk-KZ" sz="2500" dirty="0">
                <a:solidFill>
                  <a:schemeClr val="tx1"/>
                </a:solidFill>
              </a:rPr>
              <a:t>бойынша ОЖ екі класқа бөлінеді:</a:t>
            </a:r>
            <a:endParaRPr lang="ru-RU" sz="2500" dirty="0">
              <a:solidFill>
                <a:schemeClr val="tx1"/>
              </a:solidFill>
            </a:endParaRPr>
          </a:p>
        </p:txBody>
      </p:sp>
    </p:spTree>
    <p:extLst>
      <p:ext uri="{BB962C8B-B14F-4D97-AF65-F5344CB8AC3E}">
        <p14:creationId xmlns:p14="http://schemas.microsoft.com/office/powerpoint/2010/main" val="4291265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556792"/>
            <a:ext cx="8424936" cy="4896544"/>
          </a:xfrm>
        </p:spPr>
        <p:txBody>
          <a:bodyPr>
            <a:noAutofit/>
          </a:bodyPr>
          <a:lstStyle/>
          <a:p>
            <a:pPr marL="0" indent="0">
              <a:buNone/>
            </a:pPr>
            <a:r>
              <a:rPr lang="kk-KZ" sz="2500" b="1" dirty="0"/>
              <a:t>Процессор уақыты </a:t>
            </a:r>
            <a:r>
              <a:rPr lang="kk-KZ" sz="2500" dirty="0"/>
              <a:t>маңызды бөлінісілетін ресурс болып табылады. Жүйеде бір мезетте болатын үдерістер (немесе тармақтар) арасында процессор уақытын бөлу тәсілі көбінесе ОЖ ерекшеліктерін анықтайды. Көп тапсырмалылықты жүзеге асырудың қазіргі уақытта бар көптеген нұсқаларының ішінен алгоритмдердің екі тобын ерекшелеп көрсетуге болады:</a:t>
            </a:r>
            <a:endParaRPr lang="ru-RU" sz="2500" dirty="0"/>
          </a:p>
          <a:p>
            <a:pPr lvl="0"/>
            <a:r>
              <a:rPr lang="kk-KZ" sz="2500" dirty="0"/>
              <a:t>ығыстырылмайтын көп тапсырмалылық  (NetWare, Windows 3.x); </a:t>
            </a:r>
            <a:endParaRPr lang="ru-RU" sz="2500" dirty="0"/>
          </a:p>
          <a:p>
            <a:pPr lvl="0"/>
            <a:r>
              <a:rPr lang="kk-KZ" sz="2500" dirty="0"/>
              <a:t>ығыстырылатын көп тапсырмалылық  (Windows NT, OS/2, UNIX).</a:t>
            </a:r>
            <a:endParaRPr lang="ru-RU" sz="2500" dirty="0"/>
          </a:p>
          <a:p>
            <a:pPr lvl="0"/>
            <a:endParaRPr lang="ru-RU" sz="2500" dirty="0"/>
          </a:p>
        </p:txBody>
      </p:sp>
      <p:sp>
        <p:nvSpPr>
          <p:cNvPr id="4" name="Заголовок 1"/>
          <p:cNvSpPr>
            <a:spLocks noGrp="1"/>
          </p:cNvSpPr>
          <p:nvPr>
            <p:ph type="title"/>
          </p:nvPr>
        </p:nvSpPr>
        <p:spPr>
          <a:xfrm>
            <a:off x="179512" y="620688"/>
            <a:ext cx="8259688" cy="508918"/>
          </a:xfrm>
        </p:spPr>
        <p:txBody>
          <a:bodyPr>
            <a:normAutofit fontScale="90000"/>
          </a:bodyPr>
          <a:lstStyle/>
          <a:p>
            <a:pPr algn="ctr"/>
            <a:r>
              <a:rPr lang="kk-KZ" sz="2400" b="1" dirty="0">
                <a:solidFill>
                  <a:schemeClr val="tx1"/>
                </a:solidFill>
                <a:latin typeface="Times New Roman" pitchFamily="18" charset="0"/>
                <a:cs typeface="Times New Roman" pitchFamily="18" charset="0"/>
              </a:rPr>
              <a:t>Ығыстырылатын және ығыстырылмайтын көп тапсырмалылық</a:t>
            </a:r>
            <a:endParaRPr lang="ru-RU" sz="28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32962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620688"/>
            <a:ext cx="7776864" cy="5604064"/>
          </a:xfrm>
        </p:spPr>
        <p:txBody>
          <a:bodyPr>
            <a:noAutofit/>
          </a:bodyPr>
          <a:lstStyle/>
          <a:p>
            <a:pPr marL="0" indent="0" algn="just">
              <a:buNone/>
            </a:pPr>
            <a:r>
              <a:rPr lang="kk-KZ" sz="2800" dirty="0"/>
              <a:t>Көп тапсырмалылықтың бұл екі нұсқасының арасындағы </a:t>
            </a:r>
            <a:r>
              <a:rPr lang="kk-KZ" sz="2800" b="1" dirty="0"/>
              <a:t>басты айырмашылығы </a:t>
            </a:r>
            <a:r>
              <a:rPr lang="kk-KZ" sz="2800" b="1" dirty="0" smtClean="0"/>
              <a:t>- </a:t>
            </a:r>
          </a:p>
          <a:p>
            <a:pPr marL="0" indent="0" algn="just">
              <a:buNone/>
            </a:pPr>
            <a:r>
              <a:rPr lang="kk-KZ" sz="2800" dirty="0" smtClean="0"/>
              <a:t>үдерістерді </a:t>
            </a:r>
            <a:r>
              <a:rPr lang="kk-KZ" sz="2800" dirty="0"/>
              <a:t>жоспарлау механизмінің орталықтандырылу дәрежесінде. </a:t>
            </a:r>
            <a:endParaRPr lang="kk-KZ" sz="2800" dirty="0" smtClean="0"/>
          </a:p>
          <a:p>
            <a:pPr marL="0" indent="0" algn="just">
              <a:buNone/>
            </a:pPr>
            <a:endParaRPr lang="kk-KZ" sz="2800" b="1" dirty="0" smtClean="0"/>
          </a:p>
          <a:p>
            <a:pPr marL="0" indent="0" algn="just">
              <a:buNone/>
            </a:pPr>
            <a:r>
              <a:rPr lang="kk-KZ" sz="2800" b="1" dirty="0" smtClean="0"/>
              <a:t>Бірінші </a:t>
            </a:r>
            <a:r>
              <a:rPr lang="kk-KZ" sz="2800" b="1" dirty="0"/>
              <a:t>жағдайда </a:t>
            </a:r>
            <a:r>
              <a:rPr lang="kk-KZ" sz="2800" dirty="0"/>
              <a:t>үдерістерді жоспарлау механизмі тұтасымен операциялық жүйенің назарына аударылған, </a:t>
            </a:r>
            <a:endParaRPr lang="kk-KZ" sz="2800" dirty="0" smtClean="0"/>
          </a:p>
          <a:p>
            <a:pPr marL="0" indent="0" algn="just">
              <a:buNone/>
            </a:pPr>
            <a:endParaRPr lang="kk-KZ" sz="2800" dirty="0" smtClean="0"/>
          </a:p>
          <a:p>
            <a:pPr marL="0" indent="0" algn="just">
              <a:buNone/>
            </a:pPr>
            <a:r>
              <a:rPr lang="kk-KZ" sz="2800" dirty="0" smtClean="0"/>
              <a:t>ал </a:t>
            </a:r>
            <a:r>
              <a:rPr lang="kk-KZ" sz="2800" b="1" dirty="0"/>
              <a:t>екінші жағдайда </a:t>
            </a:r>
            <a:r>
              <a:rPr lang="kk-KZ" sz="2800" dirty="0"/>
              <a:t>жүйемен қолданбалы бағдарламалар арасында үлестірілген. </a:t>
            </a:r>
            <a:endParaRPr lang="kk-KZ" sz="2800" dirty="0" smtClean="0"/>
          </a:p>
          <a:p>
            <a:pPr marL="0" indent="0" algn="just">
              <a:buNone/>
            </a:pPr>
            <a:endParaRPr lang="kk-KZ" sz="2800" dirty="0"/>
          </a:p>
        </p:txBody>
      </p:sp>
    </p:spTree>
    <p:extLst>
      <p:ext uri="{BB962C8B-B14F-4D97-AF65-F5344CB8AC3E}">
        <p14:creationId xmlns:p14="http://schemas.microsoft.com/office/powerpoint/2010/main" val="1666399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a:p>
        </p:txBody>
      </p:sp>
    </p:spTree>
    <p:extLst>
      <p:ext uri="{BB962C8B-B14F-4D97-AF65-F5344CB8AC3E}">
        <p14:creationId xmlns:p14="http://schemas.microsoft.com/office/powerpoint/2010/main" val="2076964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1340768"/>
            <a:ext cx="8424936" cy="2160240"/>
          </a:xfrm>
        </p:spPr>
        <p:txBody>
          <a:bodyPr>
            <a:noAutofit/>
          </a:bodyPr>
          <a:lstStyle/>
          <a:p>
            <a:pPr lvl="0"/>
            <a:r>
              <a:rPr lang="kk-KZ" sz="2800" dirty="0" smtClean="0">
                <a:latin typeface="Times New Roman" pitchFamily="18" charset="0"/>
                <a:cs typeface="Times New Roman" pitchFamily="18" charset="0"/>
              </a:rPr>
              <a:t>пакеттік </a:t>
            </a:r>
            <a:r>
              <a:rPr lang="kk-KZ" sz="2800" dirty="0">
                <a:latin typeface="Times New Roman" pitchFamily="18" charset="0"/>
                <a:cs typeface="Times New Roman" pitchFamily="18" charset="0"/>
              </a:rPr>
              <a:t>өңдеу жүйелері  (ЕС ОЖ);</a:t>
            </a:r>
            <a:endParaRPr lang="ru-RU" sz="2800" dirty="0">
              <a:latin typeface="Times New Roman" pitchFamily="18" charset="0"/>
              <a:cs typeface="Times New Roman" pitchFamily="18" charset="0"/>
            </a:endParaRPr>
          </a:p>
          <a:p>
            <a:pPr lvl="0"/>
            <a:r>
              <a:rPr lang="kk-KZ" sz="2800" dirty="0">
                <a:latin typeface="Times New Roman" pitchFamily="18" charset="0"/>
                <a:cs typeface="Times New Roman" pitchFamily="18" charset="0"/>
              </a:rPr>
              <a:t>уақытты бөлісуі бар жүйелер (Unix, Linux, Windows);</a:t>
            </a:r>
            <a:endParaRPr lang="ru-RU" sz="2800" dirty="0">
              <a:latin typeface="Times New Roman" pitchFamily="18" charset="0"/>
              <a:cs typeface="Times New Roman" pitchFamily="18" charset="0"/>
            </a:endParaRPr>
          </a:p>
          <a:p>
            <a:pPr lvl="0"/>
            <a:r>
              <a:rPr lang="kk-KZ" sz="2800" dirty="0">
                <a:latin typeface="Times New Roman" pitchFamily="18" charset="0"/>
                <a:cs typeface="Times New Roman" pitchFamily="18" charset="0"/>
              </a:rPr>
              <a:t>нақты уақыт жүйелері (RT11, QNX).</a:t>
            </a:r>
            <a:endParaRPr lang="ru-RU" sz="2800" dirty="0">
              <a:latin typeface="Times New Roman" pitchFamily="18" charset="0"/>
              <a:cs typeface="Times New Roman" pitchFamily="18" charset="0"/>
            </a:endParaRPr>
          </a:p>
          <a:p>
            <a:pPr lvl="0"/>
            <a:endParaRPr lang="ru-RU" sz="2800" dirty="0">
              <a:latin typeface="Times New Roman" pitchFamily="18" charset="0"/>
              <a:cs typeface="Times New Roman" pitchFamily="18" charset="0"/>
            </a:endParaRPr>
          </a:p>
        </p:txBody>
      </p:sp>
      <p:sp>
        <p:nvSpPr>
          <p:cNvPr id="4" name="Заголовок 1"/>
          <p:cNvSpPr>
            <a:spLocks noGrp="1"/>
          </p:cNvSpPr>
          <p:nvPr>
            <p:ph type="title"/>
          </p:nvPr>
        </p:nvSpPr>
        <p:spPr>
          <a:xfrm>
            <a:off x="611560" y="620688"/>
            <a:ext cx="7467600" cy="508918"/>
          </a:xfrm>
        </p:spPr>
        <p:txBody>
          <a:bodyPr>
            <a:noAutofit/>
          </a:bodyPr>
          <a:lstStyle/>
          <a:p>
            <a:pPr algn="ctr"/>
            <a:r>
              <a:rPr lang="kk-KZ" sz="2500" b="1" dirty="0">
                <a:solidFill>
                  <a:schemeClr val="tx1"/>
                </a:solidFill>
                <a:latin typeface="Times New Roman" pitchFamily="18" charset="0"/>
                <a:cs typeface="Times New Roman" pitchFamily="18" charset="0"/>
              </a:rPr>
              <a:t>Қолдану  аймағына </a:t>
            </a:r>
            <a:r>
              <a:rPr lang="kk-KZ" sz="2500" dirty="0">
                <a:solidFill>
                  <a:schemeClr val="tx1"/>
                </a:solidFill>
                <a:latin typeface="Times New Roman" pitchFamily="18" charset="0"/>
                <a:cs typeface="Times New Roman" pitchFamily="18" charset="0"/>
              </a:rPr>
              <a:t>қарай көп тапсырмалы ОЖ үш типке бөлінеді:</a:t>
            </a:r>
            <a:endParaRPr lang="ru-RU" sz="2500" dirty="0">
              <a:solidFill>
                <a:schemeClr val="tx1"/>
              </a:solidFill>
              <a:latin typeface="Times New Roman" pitchFamily="18" charset="0"/>
              <a:cs typeface="Times New Roman" pitchFamily="18" charset="0"/>
            </a:endParaRPr>
          </a:p>
        </p:txBody>
      </p:sp>
      <p:sp>
        <p:nvSpPr>
          <p:cNvPr id="7" name="Объект 2"/>
          <p:cNvSpPr txBox="1">
            <a:spLocks/>
          </p:cNvSpPr>
          <p:nvPr/>
        </p:nvSpPr>
        <p:spPr>
          <a:xfrm>
            <a:off x="323528" y="4509120"/>
            <a:ext cx="8424936" cy="216024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kk-KZ" sz="2500" dirty="0" smtClean="0">
                <a:latin typeface="Times New Roman" pitchFamily="18" charset="0"/>
                <a:cs typeface="Times New Roman" pitchFamily="18" charset="0"/>
              </a:rPr>
              <a:t>бір қолданушылы (MS DOS, Windows 3.x, OS/2 ертеректегі нұсқалары) </a:t>
            </a:r>
          </a:p>
          <a:p>
            <a:r>
              <a:rPr lang="kk-KZ" sz="2500" dirty="0" smtClean="0">
                <a:latin typeface="Times New Roman" pitchFamily="18" charset="0"/>
                <a:cs typeface="Times New Roman" pitchFamily="18" charset="0"/>
              </a:rPr>
              <a:t> көп қолданушылы (Unix, Linux, Windows 95 – XP, ары карай)</a:t>
            </a:r>
            <a:endParaRPr lang="ru-RU" sz="2500" dirty="0" smtClean="0">
              <a:latin typeface="Times New Roman" pitchFamily="18" charset="0"/>
              <a:cs typeface="Times New Roman" pitchFamily="18" charset="0"/>
            </a:endParaRPr>
          </a:p>
          <a:p>
            <a:endParaRPr lang="ru-RU" sz="2500" dirty="0">
              <a:latin typeface="Times New Roman" pitchFamily="18" charset="0"/>
              <a:cs typeface="Times New Roman" pitchFamily="18" charset="0"/>
            </a:endParaRPr>
          </a:p>
        </p:txBody>
      </p:sp>
      <p:sp>
        <p:nvSpPr>
          <p:cNvPr id="8" name="Заголовок 1"/>
          <p:cNvSpPr txBox="1">
            <a:spLocks/>
          </p:cNvSpPr>
          <p:nvPr/>
        </p:nvSpPr>
        <p:spPr>
          <a:xfrm>
            <a:off x="611560" y="3971491"/>
            <a:ext cx="7467600" cy="508918"/>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kk-KZ" sz="2500" dirty="0" smtClean="0">
                <a:solidFill>
                  <a:schemeClr val="tx1"/>
                </a:solidFill>
                <a:latin typeface="Times New Roman" pitchFamily="18" charset="0"/>
                <a:cs typeface="Times New Roman" pitchFamily="18" charset="0"/>
              </a:rPr>
              <a:t>ЭЕМ </a:t>
            </a:r>
            <a:r>
              <a:rPr lang="kk-KZ" sz="2500" b="1" dirty="0" smtClean="0">
                <a:solidFill>
                  <a:schemeClr val="tx1"/>
                </a:solidFill>
                <a:latin typeface="Times New Roman" pitchFamily="18" charset="0"/>
                <a:cs typeface="Times New Roman" pitchFamily="18" charset="0"/>
              </a:rPr>
              <a:t>бір мезетте жұмыс істейтін қолданушылар саны </a:t>
            </a:r>
            <a:r>
              <a:rPr lang="kk-KZ" sz="2500" dirty="0" smtClean="0">
                <a:solidFill>
                  <a:schemeClr val="tx1"/>
                </a:solidFill>
                <a:latin typeface="Times New Roman" pitchFamily="18" charset="0"/>
                <a:cs typeface="Times New Roman" pitchFamily="18" charset="0"/>
              </a:rPr>
              <a:t>бойынша ОЖ:</a:t>
            </a:r>
            <a:endParaRPr lang="ru-RU" sz="25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33343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620688"/>
            <a:ext cx="8136904" cy="5604064"/>
          </a:xfrm>
        </p:spPr>
        <p:txBody>
          <a:bodyPr>
            <a:noAutofit/>
          </a:bodyPr>
          <a:lstStyle/>
          <a:p>
            <a:pPr marL="0" indent="715963" algn="just">
              <a:buNone/>
            </a:pPr>
            <a:r>
              <a:rPr lang="kk-KZ" sz="3600" dirty="0">
                <a:latin typeface="Times New Roman" pitchFamily="18" charset="0"/>
                <a:cs typeface="Times New Roman" pitchFamily="18" charset="0"/>
              </a:rPr>
              <a:t>Пакеттік өңдеу жүйелері негізінен жылдам нәтиже алуды қажет етпейтін есептеулер жүргізу сипатындағы тапсырмаларды шешуге арналған.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Пакеттік </a:t>
            </a:r>
            <a:r>
              <a:rPr lang="kk-KZ" sz="3600" dirty="0">
                <a:latin typeface="Times New Roman" pitchFamily="18" charset="0"/>
                <a:cs typeface="Times New Roman" pitchFamily="18" charset="0"/>
              </a:rPr>
              <a:t>өңдеу ОЖ басты мақсаты максималды өткізгіштік қабілет немесе уақыттың бір бірлігінде тапсырмалардың максималды санын шешу болып табылады. </a:t>
            </a:r>
            <a:endParaRPr lang="kk-KZ" sz="3600" dirty="0">
              <a:latin typeface="Times New Roman" pitchFamily="18" charset="0"/>
              <a:cs typeface="Times New Roman" pitchFamily="18" charset="0"/>
            </a:endParaRPr>
          </a:p>
        </p:txBody>
      </p:sp>
    </p:spTree>
    <p:extLst>
      <p:ext uri="{BB962C8B-B14F-4D97-AF65-F5344CB8AC3E}">
        <p14:creationId xmlns:p14="http://schemas.microsoft.com/office/powerpoint/2010/main" val="644740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76672"/>
            <a:ext cx="8136904" cy="5604064"/>
          </a:xfrm>
        </p:spPr>
        <p:txBody>
          <a:bodyPr>
            <a:noAutofit/>
          </a:bodyPr>
          <a:lstStyle/>
          <a:p>
            <a:pPr marL="0" indent="715963" algn="just">
              <a:buNone/>
            </a:pPr>
            <a:r>
              <a:rPr lang="kk-KZ" sz="3400" dirty="0">
                <a:latin typeface="Times New Roman" pitchFamily="18" charset="0"/>
                <a:cs typeface="Times New Roman" pitchFamily="18" charset="0"/>
              </a:rPr>
              <a:t>Бұл </a:t>
            </a:r>
            <a:r>
              <a:rPr lang="kk-KZ" sz="3400" b="1" dirty="0">
                <a:latin typeface="Times New Roman" pitchFamily="18" charset="0"/>
                <a:cs typeface="Times New Roman" pitchFamily="18" charset="0"/>
              </a:rPr>
              <a:t>мақсатқа қол жеткізу үшін </a:t>
            </a:r>
            <a:r>
              <a:rPr lang="kk-KZ" sz="3400" dirty="0">
                <a:latin typeface="Times New Roman" pitchFamily="18" charset="0"/>
                <a:cs typeface="Times New Roman" pitchFamily="18" charset="0"/>
              </a:rPr>
              <a:t>пакеттік өңдеу жүйелерінде келесі қызмет ету сұлбасы пайдаланылады</a:t>
            </a:r>
            <a:r>
              <a:rPr lang="kk-KZ" sz="3400" dirty="0" smtClean="0">
                <a:latin typeface="Times New Roman" pitchFamily="18" charset="0"/>
                <a:cs typeface="Times New Roman" pitchFamily="18" charset="0"/>
              </a:rPr>
              <a:t>:</a:t>
            </a:r>
          </a:p>
          <a:p>
            <a:pPr algn="just">
              <a:buFontTx/>
              <a:buChar char="-"/>
            </a:pPr>
            <a:r>
              <a:rPr lang="kk-KZ" sz="3400" dirty="0" smtClean="0">
                <a:latin typeface="Times New Roman" pitchFamily="18" charset="0"/>
                <a:cs typeface="Times New Roman" pitchFamily="18" charset="0"/>
              </a:rPr>
              <a:t>жұмыс </a:t>
            </a:r>
            <a:r>
              <a:rPr lang="kk-KZ" sz="3400" dirty="0">
                <a:latin typeface="Times New Roman" pitchFamily="18" charset="0"/>
                <a:cs typeface="Times New Roman" pitchFamily="18" charset="0"/>
              </a:rPr>
              <a:t>басында тапсырмалар пакеті құрылады, </a:t>
            </a:r>
            <a:endParaRPr lang="kk-KZ" sz="3400" dirty="0" smtClean="0">
              <a:latin typeface="Times New Roman" pitchFamily="18" charset="0"/>
              <a:cs typeface="Times New Roman" pitchFamily="18" charset="0"/>
            </a:endParaRPr>
          </a:p>
          <a:p>
            <a:pPr algn="just">
              <a:buFontTx/>
              <a:buChar char="-"/>
            </a:pPr>
            <a:r>
              <a:rPr lang="kk-KZ" sz="3400" dirty="0" smtClean="0">
                <a:latin typeface="Times New Roman" pitchFamily="18" charset="0"/>
                <a:cs typeface="Times New Roman" pitchFamily="18" charset="0"/>
              </a:rPr>
              <a:t>әрбір </a:t>
            </a:r>
            <a:r>
              <a:rPr lang="kk-KZ" sz="3400" dirty="0">
                <a:latin typeface="Times New Roman" pitchFamily="18" charset="0"/>
                <a:cs typeface="Times New Roman" pitchFamily="18" charset="0"/>
              </a:rPr>
              <a:t>тапсырмада ресурстарға қойылатын талаптар берілген</a:t>
            </a:r>
            <a:r>
              <a:rPr lang="kk-KZ" sz="3400" dirty="0" smtClean="0">
                <a:latin typeface="Times New Roman" pitchFamily="18" charset="0"/>
                <a:cs typeface="Times New Roman" pitchFamily="18" charset="0"/>
              </a:rPr>
              <a:t>;</a:t>
            </a:r>
          </a:p>
          <a:p>
            <a:pPr algn="just">
              <a:buFontTx/>
              <a:buChar char="-"/>
            </a:pPr>
            <a:r>
              <a:rPr lang="kk-KZ" sz="3400" dirty="0" smtClean="0">
                <a:latin typeface="Times New Roman" pitchFamily="18" charset="0"/>
                <a:cs typeface="Times New Roman" pitchFamily="18" charset="0"/>
              </a:rPr>
              <a:t> </a:t>
            </a:r>
            <a:r>
              <a:rPr lang="kk-KZ" sz="3400" dirty="0">
                <a:latin typeface="Times New Roman" pitchFamily="18" charset="0"/>
                <a:cs typeface="Times New Roman" pitchFamily="18" charset="0"/>
              </a:rPr>
              <a:t>бұл тапсырмалар пакетінен мультибағдарламалық қосынды, яғни бір мезетте орындалатын тапсырмалар жиыны құрылады</a:t>
            </a:r>
            <a:endParaRPr lang="kk-KZ" sz="3400" dirty="0">
              <a:latin typeface="Times New Roman" pitchFamily="18" charset="0"/>
              <a:cs typeface="Times New Roman" pitchFamily="18" charset="0"/>
            </a:endParaRPr>
          </a:p>
        </p:txBody>
      </p:sp>
    </p:spTree>
    <p:extLst>
      <p:ext uri="{BB962C8B-B14F-4D97-AF65-F5344CB8AC3E}">
        <p14:creationId xmlns:p14="http://schemas.microsoft.com/office/powerpoint/2010/main" val="1188257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476672"/>
            <a:ext cx="8136904" cy="5604064"/>
          </a:xfrm>
        </p:spPr>
        <p:txBody>
          <a:bodyPr>
            <a:noAutofit/>
          </a:bodyPr>
          <a:lstStyle/>
          <a:p>
            <a:pPr marL="0" indent="893763" algn="just">
              <a:buNone/>
            </a:pPr>
            <a:r>
              <a:rPr lang="kk-KZ" sz="3400" dirty="0">
                <a:latin typeface="Times New Roman" pitchFamily="18" charset="0"/>
                <a:cs typeface="Times New Roman" pitchFamily="18" charset="0"/>
              </a:rPr>
              <a:t>Пакеттік өңдеу жүйелерінде  бір тапсырманы орындаудан келесі тапсырманы орындауға көшу тек белсенді тапсырма өзі процессордан бас тартқан жағдайда ғана </a:t>
            </a:r>
            <a:r>
              <a:rPr lang="kk-KZ" sz="3400" dirty="0" smtClean="0">
                <a:latin typeface="Times New Roman" pitchFamily="18" charset="0"/>
                <a:cs typeface="Times New Roman" pitchFamily="18" charset="0"/>
              </a:rPr>
              <a:t>орындалады.</a:t>
            </a:r>
          </a:p>
          <a:p>
            <a:pPr marL="0" indent="893763" algn="just">
              <a:buNone/>
            </a:pPr>
            <a:r>
              <a:rPr lang="kk-KZ" sz="3400" dirty="0" smtClean="0">
                <a:latin typeface="Times New Roman" pitchFamily="18" charset="0"/>
                <a:cs typeface="Times New Roman" pitchFamily="18" charset="0"/>
              </a:rPr>
              <a:t>Сондықтан </a:t>
            </a:r>
            <a:r>
              <a:rPr lang="kk-KZ" sz="3400" dirty="0">
                <a:latin typeface="Times New Roman" pitchFamily="18" charset="0"/>
                <a:cs typeface="Times New Roman" pitchFamily="18" charset="0"/>
              </a:rPr>
              <a:t>да бір тапсырма процессорды ұзақ уақыт босатпауы мүмкін, ал бұл интерактивті тапсырмаларды орындауды мүмкін етпейді. </a:t>
            </a:r>
            <a:endParaRPr lang="ru-RU" sz="3400" dirty="0">
              <a:latin typeface="Times New Roman" pitchFamily="18" charset="0"/>
              <a:cs typeface="Times New Roman" pitchFamily="18" charset="0"/>
            </a:endParaRPr>
          </a:p>
        </p:txBody>
      </p:sp>
    </p:spTree>
    <p:extLst>
      <p:ext uri="{BB962C8B-B14F-4D97-AF65-F5344CB8AC3E}">
        <p14:creationId xmlns:p14="http://schemas.microsoft.com/office/powerpoint/2010/main" val="2288306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628800"/>
            <a:ext cx="8136904" cy="4451936"/>
          </a:xfrm>
        </p:spPr>
        <p:txBody>
          <a:bodyPr>
            <a:noAutofit/>
          </a:bodyPr>
          <a:lstStyle/>
          <a:p>
            <a:pPr marL="0" indent="1073150" algn="just">
              <a:buNone/>
            </a:pPr>
            <a:r>
              <a:rPr lang="kk-KZ" sz="3600" dirty="0">
                <a:latin typeface="Times New Roman" pitchFamily="18" charset="0"/>
                <a:cs typeface="Times New Roman" pitchFamily="18" charset="0"/>
              </a:rPr>
              <a:t>Бұл жүйелер үлкен көлемді ақпараттарды өңдеуде жоғары өнімділікті қамтамасыз етеді, бірақ қолданушының интерактивті режимдегі жұмысының тиімділігін  төмендетеді.</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145431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980728"/>
            <a:ext cx="8136904" cy="5604064"/>
          </a:xfrm>
        </p:spPr>
        <p:txBody>
          <a:bodyPr>
            <a:noAutofit/>
          </a:bodyPr>
          <a:lstStyle/>
          <a:p>
            <a:pPr marL="0" indent="893763" algn="just">
              <a:buNone/>
            </a:pPr>
            <a:r>
              <a:rPr lang="kk-KZ" sz="3600" dirty="0">
                <a:latin typeface="Times New Roman" pitchFamily="18" charset="0"/>
                <a:cs typeface="Times New Roman" pitchFamily="18" charset="0"/>
              </a:rPr>
              <a:t>Уақытты бөлісуі бар жүйелерде әрбір тапсырманы орындау үшін шағын уақыт аралығы бөлінеді, және ешбір тапсырма процессорды ұзақ уақытқа алмайды. </a:t>
            </a:r>
            <a:endParaRPr lang="kk-KZ" sz="3600" dirty="0" smtClean="0">
              <a:latin typeface="Times New Roman" pitchFamily="18" charset="0"/>
              <a:cs typeface="Times New Roman" pitchFamily="18" charset="0"/>
            </a:endParaRPr>
          </a:p>
          <a:p>
            <a:pPr marL="0" indent="893763" algn="just">
              <a:buNone/>
            </a:pPr>
            <a:r>
              <a:rPr lang="kk-KZ" sz="3600" dirty="0" smtClean="0">
                <a:latin typeface="Times New Roman" pitchFamily="18" charset="0"/>
                <a:cs typeface="Times New Roman" pitchFamily="18" charset="0"/>
              </a:rPr>
              <a:t>Егерде </a:t>
            </a:r>
            <a:r>
              <a:rPr lang="kk-KZ" sz="3600" dirty="0">
                <a:latin typeface="Times New Roman" pitchFamily="18" charset="0"/>
                <a:cs typeface="Times New Roman" pitchFamily="18" charset="0"/>
              </a:rPr>
              <a:t>бұл уақыт аралығы минималды болып алынған болса, онда бірнеше тапсырма бір мезетте орындалғандай болып көрінеді.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141073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700808"/>
            <a:ext cx="8136904" cy="3672408"/>
          </a:xfrm>
        </p:spPr>
        <p:txBody>
          <a:bodyPr>
            <a:noAutofit/>
          </a:bodyPr>
          <a:lstStyle/>
          <a:p>
            <a:pPr marL="0" indent="893763" algn="just">
              <a:buNone/>
            </a:pPr>
            <a:r>
              <a:rPr lang="kk-KZ" sz="3600" dirty="0" smtClean="0">
                <a:latin typeface="Times New Roman" pitchFamily="18" charset="0"/>
                <a:cs typeface="Times New Roman" pitchFamily="18" charset="0"/>
              </a:rPr>
              <a:t>Бұл </a:t>
            </a:r>
            <a:r>
              <a:rPr lang="kk-KZ" sz="3600" dirty="0">
                <a:latin typeface="Times New Roman" pitchFamily="18" charset="0"/>
                <a:cs typeface="Times New Roman" pitchFamily="18" charset="0"/>
              </a:rPr>
              <a:t>жүйелердің өткізгіштік қабілеті төмен, бірақ қолданушының интерактивті режимдегі жұмысының жоғары тиімділігін қамтамасыз етеді.</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145431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700808"/>
            <a:ext cx="8136904" cy="3672408"/>
          </a:xfrm>
        </p:spPr>
        <p:txBody>
          <a:bodyPr>
            <a:noAutofit/>
          </a:bodyPr>
          <a:lstStyle/>
          <a:p>
            <a:pPr marL="0" indent="715963" algn="just">
              <a:buNone/>
            </a:pPr>
            <a:r>
              <a:rPr lang="kk-KZ" sz="3600" dirty="0">
                <a:latin typeface="Times New Roman" pitchFamily="18" charset="0"/>
                <a:cs typeface="Times New Roman" pitchFamily="18" charset="0"/>
              </a:rPr>
              <a:t>Нақты уақыт жүйелері технологиялық үдерістерді немесе техникалық объектілерді басқару үшін қолданылады, мысалы ұшу объектісі, станок және т.б.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706988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268760"/>
            <a:ext cx="8136904" cy="3672408"/>
          </a:xfrm>
        </p:spPr>
        <p:txBody>
          <a:bodyPr>
            <a:noAutofit/>
          </a:bodyPr>
          <a:lstStyle/>
          <a:p>
            <a:pPr marL="0" indent="814388" algn="just">
              <a:buNone/>
            </a:pPr>
            <a:r>
              <a:rPr lang="kk-KZ" sz="3600" dirty="0">
                <a:latin typeface="Times New Roman" pitchFamily="18" charset="0"/>
                <a:cs typeface="Times New Roman" pitchFamily="18" charset="0"/>
              </a:rPr>
              <a:t>Аталған жағдайлардың барлығында объектіні басқаратын қандайда бір бағдарлама орындалуға тиіс </a:t>
            </a:r>
            <a:r>
              <a:rPr lang="kk-KZ" sz="3600" b="1" dirty="0">
                <a:latin typeface="Times New Roman" pitchFamily="18" charset="0"/>
                <a:cs typeface="Times New Roman" pitchFamily="18" charset="0"/>
              </a:rPr>
              <a:t>шекті мүмкін уақыт мөлшері</a:t>
            </a:r>
            <a:r>
              <a:rPr lang="kk-KZ" sz="3600" dirty="0">
                <a:latin typeface="Times New Roman" pitchFamily="18" charset="0"/>
                <a:cs typeface="Times New Roman" pitchFamily="18" charset="0"/>
              </a:rPr>
              <a:t> бар, олай болмағанда апат болуы мүмкін: серіктің көріну аумағынан шығып кетуі, тетіктерден түсіп тұрған сараптаматық мәліметтердің жоғалуы мүмкін.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4148953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1052736"/>
            <a:ext cx="8136904" cy="3672408"/>
          </a:xfrm>
        </p:spPr>
        <p:txBody>
          <a:bodyPr>
            <a:noAutofit/>
          </a:bodyPr>
          <a:lstStyle/>
          <a:p>
            <a:pPr marL="0" indent="814388" algn="just">
              <a:buNone/>
            </a:pPr>
            <a:r>
              <a:rPr lang="kk-KZ" sz="3600" dirty="0">
                <a:latin typeface="Times New Roman" pitchFamily="18" charset="0"/>
                <a:cs typeface="Times New Roman" pitchFamily="18" charset="0"/>
              </a:rPr>
              <a:t>Сонымен, нақты уақыт жүйелерінің тиімділік белгісі бағдарламаны іске қосу мен нәтижені (басқарушы ықпалды) алу арасында алдын ала берілген уақыт интервалын сақтай алу қабілеті болып табылады. Бұл уақыт </a:t>
            </a:r>
            <a:r>
              <a:rPr lang="kk-KZ" sz="3600" b="1" dirty="0">
                <a:latin typeface="Times New Roman" pitchFamily="18" charset="0"/>
                <a:cs typeface="Times New Roman" pitchFamily="18" charset="0"/>
              </a:rPr>
              <a:t>жүйе реакциясының уақыты</a:t>
            </a:r>
            <a:r>
              <a:rPr lang="kk-KZ" sz="3600" dirty="0">
                <a:latin typeface="Times New Roman" pitchFamily="18" charset="0"/>
                <a:cs typeface="Times New Roman" pitchFamily="18" charset="0"/>
              </a:rPr>
              <a:t> деп аталады, ал жүйенің сәйкес қасиеті- </a:t>
            </a:r>
            <a:r>
              <a:rPr lang="kk-KZ" sz="3600" b="1" dirty="0">
                <a:latin typeface="Times New Roman" pitchFamily="18" charset="0"/>
                <a:cs typeface="Times New Roman" pitchFamily="18" charset="0"/>
              </a:rPr>
              <a:t>реактивтілік</a:t>
            </a:r>
            <a:r>
              <a:rPr lang="kk-KZ" sz="3600" dirty="0">
                <a:latin typeface="Times New Roman" pitchFamily="18" charset="0"/>
                <a:cs typeface="Times New Roman" pitchFamily="18" charset="0"/>
              </a:rPr>
              <a:t> деп аталады. </a:t>
            </a:r>
            <a:endParaRPr lang="ru-RU" sz="3600" dirty="0"/>
          </a:p>
        </p:txBody>
      </p:sp>
    </p:spTree>
    <p:extLst>
      <p:ext uri="{BB962C8B-B14F-4D97-AF65-F5344CB8AC3E}">
        <p14:creationId xmlns:p14="http://schemas.microsoft.com/office/powerpoint/2010/main" val="1270489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548680"/>
            <a:ext cx="8136904" cy="3672408"/>
          </a:xfrm>
        </p:spPr>
        <p:txBody>
          <a:bodyPr>
            <a:noAutofit/>
          </a:bodyPr>
          <a:lstStyle/>
          <a:p>
            <a:pPr marL="0" indent="814388" algn="ctr">
              <a:buNone/>
            </a:pPr>
            <a:r>
              <a:rPr lang="kk-KZ" sz="3600" dirty="0">
                <a:latin typeface="Times New Roman" pitchFamily="18" charset="0"/>
                <a:cs typeface="Times New Roman" pitchFamily="18" charset="0"/>
              </a:rPr>
              <a:t>Бір процессорлы және көп процессорлы операциялық </a:t>
            </a:r>
            <a:r>
              <a:rPr lang="kk-KZ" sz="3600" dirty="0" smtClean="0">
                <a:latin typeface="Times New Roman" pitchFamily="18" charset="0"/>
                <a:cs typeface="Times New Roman" pitchFamily="18" charset="0"/>
              </a:rPr>
              <a:t>жүйелер</a:t>
            </a:r>
          </a:p>
          <a:p>
            <a:pPr marL="0" indent="814388" algn="just">
              <a:buNone/>
            </a:pPr>
            <a:endParaRPr lang="kk-KZ" sz="1200" dirty="0" smtClean="0">
              <a:latin typeface="Times New Roman" pitchFamily="18" charset="0"/>
              <a:cs typeface="Times New Roman" pitchFamily="18" charset="0"/>
            </a:endParaRPr>
          </a:p>
          <a:p>
            <a:pPr marL="0" indent="814388" algn="just">
              <a:buNone/>
            </a:pPr>
            <a:r>
              <a:rPr lang="kk-KZ" sz="3600" dirty="0" smtClean="0">
                <a:latin typeface="Times New Roman" pitchFamily="18" charset="0"/>
                <a:cs typeface="Times New Roman" pitchFamily="18" charset="0"/>
              </a:rPr>
              <a:t>ОЖ </a:t>
            </a:r>
            <a:r>
              <a:rPr lang="kk-KZ" sz="3600" dirty="0">
                <a:latin typeface="Times New Roman" pitchFamily="18" charset="0"/>
                <a:cs typeface="Times New Roman" pitchFamily="18" charset="0"/>
              </a:rPr>
              <a:t>тағы бір маңызды қасиеттерінің бірі онда көп процессорлы өңдеуді қолдау құралдары – </a:t>
            </a:r>
            <a:r>
              <a:rPr lang="kk-KZ" sz="3600" b="1" dirty="0">
                <a:latin typeface="Times New Roman" pitchFamily="18" charset="0"/>
                <a:cs typeface="Times New Roman" pitchFamily="18" charset="0"/>
              </a:rPr>
              <a:t>мультипроцессорлеудің</a:t>
            </a:r>
            <a:r>
              <a:rPr lang="kk-KZ" sz="3600" dirty="0">
                <a:latin typeface="Times New Roman" pitchFamily="18" charset="0"/>
                <a:cs typeface="Times New Roman" pitchFamily="18" charset="0"/>
              </a:rPr>
              <a:t> болуы немесе болмауы болып табылады. Мультипроцессорлеу ресурстарды басқару алгоритмдерін күрделендіруге әкеледі. </a:t>
            </a:r>
            <a:endParaRPr lang="ru-RU" sz="3600" dirty="0">
              <a:latin typeface="Times New Roman" pitchFamily="18" charset="0"/>
              <a:cs typeface="Times New Roman" pitchFamily="18" charset="0"/>
            </a:endParaRPr>
          </a:p>
          <a:p>
            <a:pPr marL="0" indent="814388" algn="just">
              <a:buNone/>
            </a:pP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215786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1844824"/>
            <a:ext cx="8352928" cy="3672408"/>
          </a:xfrm>
        </p:spPr>
        <p:txBody>
          <a:bodyPr>
            <a:noAutofit/>
          </a:bodyPr>
          <a:lstStyle/>
          <a:p>
            <a:pPr marL="0" indent="715963" algn="just">
              <a:buNone/>
            </a:pPr>
            <a:r>
              <a:rPr lang="kk-KZ" sz="3400" dirty="0">
                <a:latin typeface="Times New Roman" pitchFamily="18" charset="0"/>
                <a:cs typeface="Times New Roman" pitchFamily="18" charset="0"/>
              </a:rPr>
              <a:t>Есептеу үдерісін ұйымдастыру тәсілі бойынша </a:t>
            </a:r>
            <a:r>
              <a:rPr lang="kk-KZ" sz="3400" dirty="0" smtClean="0">
                <a:latin typeface="Times New Roman" pitchFamily="18" charset="0"/>
                <a:cs typeface="Times New Roman" pitchFamily="18" charset="0"/>
              </a:rPr>
              <a:t>ОЖ </a:t>
            </a:r>
            <a:r>
              <a:rPr lang="kk-KZ" sz="3400" b="1" dirty="0" smtClean="0">
                <a:latin typeface="Times New Roman" pitchFamily="18" charset="0"/>
                <a:cs typeface="Times New Roman" pitchFamily="18" charset="0"/>
              </a:rPr>
              <a:t>асимметриялық</a:t>
            </a:r>
            <a:r>
              <a:rPr lang="kk-KZ" sz="3400" dirty="0" smtClean="0">
                <a:latin typeface="Times New Roman" pitchFamily="18" charset="0"/>
                <a:cs typeface="Times New Roman" pitchFamily="18" charset="0"/>
              </a:rPr>
              <a:t> </a:t>
            </a:r>
            <a:r>
              <a:rPr lang="kk-KZ" sz="3400" dirty="0">
                <a:latin typeface="Times New Roman" pitchFamily="18" charset="0"/>
                <a:cs typeface="Times New Roman" pitchFamily="18" charset="0"/>
              </a:rPr>
              <a:t>және </a:t>
            </a:r>
            <a:r>
              <a:rPr lang="kk-KZ" sz="3400" b="1" dirty="0">
                <a:latin typeface="Times New Roman" pitchFamily="18" charset="0"/>
                <a:cs typeface="Times New Roman" pitchFamily="18" charset="0"/>
              </a:rPr>
              <a:t>симметриялық</a:t>
            </a:r>
            <a:r>
              <a:rPr lang="kk-KZ" sz="3400" dirty="0">
                <a:latin typeface="Times New Roman" pitchFamily="18" charset="0"/>
                <a:cs typeface="Times New Roman" pitchFamily="18" charset="0"/>
              </a:rPr>
              <a:t> болып бөлінуі мүмкін. </a:t>
            </a:r>
            <a:endParaRPr lang="ru-RU" sz="3400" dirty="0">
              <a:latin typeface="Times New Roman" pitchFamily="18" charset="0"/>
              <a:cs typeface="Times New Roman" pitchFamily="18" charset="0"/>
            </a:endParaRPr>
          </a:p>
          <a:p>
            <a:pPr marL="0" indent="715963" algn="just">
              <a:buNone/>
            </a:pPr>
            <a:endParaRPr lang="kk-KZ" sz="1200" dirty="0" smtClean="0">
              <a:latin typeface="Times New Roman" pitchFamily="18" charset="0"/>
              <a:cs typeface="Times New Roman" pitchFamily="18" charset="0"/>
            </a:endParaRPr>
          </a:p>
          <a:p>
            <a:pPr marL="0" indent="814388" algn="just">
              <a:buNone/>
            </a:pPr>
            <a:r>
              <a:rPr lang="kk-KZ" sz="3400" dirty="0" smtClean="0">
                <a:latin typeface="Times New Roman" pitchFamily="18" charset="0"/>
                <a:cs typeface="Times New Roman" pitchFamily="18" charset="0"/>
              </a:rPr>
              <a:t> </a:t>
            </a:r>
            <a:endParaRPr lang="ru-RU" sz="3400" dirty="0">
              <a:latin typeface="Times New Roman" pitchFamily="18" charset="0"/>
              <a:cs typeface="Times New Roman" pitchFamily="18" charset="0"/>
            </a:endParaRPr>
          </a:p>
          <a:p>
            <a:pPr marL="0" indent="814388" algn="just">
              <a:buNone/>
            </a:pPr>
            <a:endParaRPr lang="ru-RU" sz="3400" dirty="0">
              <a:latin typeface="Times New Roman" pitchFamily="18" charset="0"/>
              <a:cs typeface="Times New Roman" pitchFamily="18" charset="0"/>
            </a:endParaRPr>
          </a:p>
        </p:txBody>
      </p:sp>
    </p:spTree>
    <p:extLst>
      <p:ext uri="{BB962C8B-B14F-4D97-AF65-F5344CB8AC3E}">
        <p14:creationId xmlns:p14="http://schemas.microsoft.com/office/powerpoint/2010/main" val="2347000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476672"/>
            <a:ext cx="8352928" cy="3672408"/>
          </a:xfrm>
        </p:spPr>
        <p:txBody>
          <a:bodyPr>
            <a:noAutofit/>
          </a:bodyPr>
          <a:lstStyle/>
          <a:p>
            <a:pPr marL="0" indent="715963" algn="just">
              <a:buNone/>
            </a:pPr>
            <a:endParaRPr lang="kk-KZ" sz="1200" dirty="0" smtClean="0">
              <a:latin typeface="Times New Roman" pitchFamily="18" charset="0"/>
              <a:cs typeface="Times New Roman" pitchFamily="18" charset="0"/>
            </a:endParaRPr>
          </a:p>
          <a:p>
            <a:pPr marL="0" indent="715963" algn="just">
              <a:buNone/>
            </a:pPr>
            <a:r>
              <a:rPr lang="kk-KZ" sz="3400" b="1" dirty="0" smtClean="0">
                <a:latin typeface="Times New Roman" pitchFamily="18" charset="0"/>
                <a:cs typeface="Times New Roman" pitchFamily="18" charset="0"/>
              </a:rPr>
              <a:t>Асимметриялық </a:t>
            </a:r>
            <a:r>
              <a:rPr lang="kk-KZ" sz="3400" b="1" dirty="0">
                <a:latin typeface="Times New Roman" pitchFamily="18" charset="0"/>
                <a:cs typeface="Times New Roman" pitchFamily="18" charset="0"/>
              </a:rPr>
              <a:t>ОЖ </a:t>
            </a:r>
            <a:r>
              <a:rPr lang="kk-KZ" sz="3400" dirty="0">
                <a:latin typeface="Times New Roman" pitchFamily="18" charset="0"/>
                <a:cs typeface="Times New Roman" pitchFamily="18" charset="0"/>
              </a:rPr>
              <a:t>қолданбалы тапсырмаларды басқа процессорлар арасында үлестіре отырып, жүйе </a:t>
            </a:r>
            <a:r>
              <a:rPr lang="kk-KZ" sz="3400" dirty="0" smtClean="0">
                <a:latin typeface="Times New Roman" pitchFamily="18" charset="0"/>
                <a:cs typeface="Times New Roman" pitchFamily="18" charset="0"/>
              </a:rPr>
              <a:t>процессорлардың </a:t>
            </a:r>
            <a:r>
              <a:rPr lang="kk-KZ" sz="3400" dirty="0">
                <a:latin typeface="Times New Roman" pitchFamily="18" charset="0"/>
                <a:cs typeface="Times New Roman" pitchFamily="18" charset="0"/>
              </a:rPr>
              <a:t>тек бірінде ғана орындалады. </a:t>
            </a:r>
            <a:endParaRPr lang="kk-KZ" sz="3400" dirty="0" smtClean="0">
              <a:latin typeface="Times New Roman" pitchFamily="18" charset="0"/>
              <a:cs typeface="Times New Roman" pitchFamily="18" charset="0"/>
            </a:endParaRPr>
          </a:p>
          <a:p>
            <a:pPr marL="0" indent="715963" algn="just">
              <a:buNone/>
            </a:pPr>
            <a:r>
              <a:rPr lang="kk-KZ" sz="3400" b="1" dirty="0" smtClean="0">
                <a:latin typeface="Times New Roman" pitchFamily="18" charset="0"/>
                <a:cs typeface="Times New Roman" pitchFamily="18" charset="0"/>
              </a:rPr>
              <a:t>Симметриялық </a:t>
            </a:r>
            <a:r>
              <a:rPr lang="kk-KZ" sz="3400" b="1" dirty="0">
                <a:latin typeface="Times New Roman" pitchFamily="18" charset="0"/>
                <a:cs typeface="Times New Roman" pitchFamily="18" charset="0"/>
              </a:rPr>
              <a:t>ОЖ </a:t>
            </a:r>
            <a:r>
              <a:rPr lang="kk-KZ" sz="3400" dirty="0">
                <a:latin typeface="Times New Roman" pitchFamily="18" charset="0"/>
                <a:cs typeface="Times New Roman" pitchFamily="18" charset="0"/>
              </a:rPr>
              <a:t>толығымен орталықсыздандырылған, сонымен қатар жүйелік және қолданбалы тапсырмалар арасында процессордарды бөле отырып, процессорлардың барлық мүмкіндігін пайдаланады.</a:t>
            </a:r>
            <a:endParaRPr lang="ru-RU" sz="3400" dirty="0">
              <a:latin typeface="Times New Roman" pitchFamily="18" charset="0"/>
              <a:cs typeface="Times New Roman" pitchFamily="18" charset="0"/>
            </a:endParaRPr>
          </a:p>
          <a:p>
            <a:pPr marL="0" indent="814388" algn="just">
              <a:buNone/>
            </a:pPr>
            <a:r>
              <a:rPr lang="kk-KZ" sz="3400" dirty="0" smtClean="0">
                <a:latin typeface="Times New Roman" pitchFamily="18" charset="0"/>
                <a:cs typeface="Times New Roman" pitchFamily="18" charset="0"/>
              </a:rPr>
              <a:t> </a:t>
            </a:r>
            <a:endParaRPr lang="ru-RU" sz="3400" dirty="0">
              <a:latin typeface="Times New Roman" pitchFamily="18" charset="0"/>
              <a:cs typeface="Times New Roman" pitchFamily="18" charset="0"/>
            </a:endParaRPr>
          </a:p>
          <a:p>
            <a:pPr marL="0" indent="814388" algn="just">
              <a:buNone/>
            </a:pPr>
            <a:endParaRPr lang="ru-RU" sz="3400" dirty="0">
              <a:latin typeface="Times New Roman" pitchFamily="18" charset="0"/>
              <a:cs typeface="Times New Roman" pitchFamily="18" charset="0"/>
            </a:endParaRPr>
          </a:p>
        </p:txBody>
      </p:sp>
    </p:spTree>
    <p:extLst>
      <p:ext uri="{BB962C8B-B14F-4D97-AF65-F5344CB8AC3E}">
        <p14:creationId xmlns:p14="http://schemas.microsoft.com/office/powerpoint/2010/main" val="1833292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332656"/>
            <a:ext cx="8352928" cy="5544616"/>
          </a:xfrm>
        </p:spPr>
        <p:txBody>
          <a:bodyPr>
            <a:noAutofit/>
          </a:bodyPr>
          <a:lstStyle/>
          <a:p>
            <a:pPr marL="0" indent="715963">
              <a:buNone/>
            </a:pPr>
            <a:r>
              <a:rPr lang="kk-KZ" sz="3600" dirty="0" smtClean="0">
                <a:latin typeface="Times New Roman" pitchFamily="18" charset="0"/>
                <a:cs typeface="Times New Roman" pitchFamily="18" charset="0"/>
              </a:rPr>
              <a:t>ЭЕМ </a:t>
            </a:r>
            <a:r>
              <a:rPr lang="kk-KZ" sz="3600" dirty="0">
                <a:latin typeface="Times New Roman" pitchFamily="18" charset="0"/>
                <a:cs typeface="Times New Roman" pitchFamily="18" charset="0"/>
              </a:rPr>
              <a:t>жіктеудің тағы бір маңызды білгілерінің бірі оларды </a:t>
            </a:r>
            <a:r>
              <a:rPr lang="kk-KZ" sz="3600" b="1" dirty="0">
                <a:latin typeface="Times New Roman" pitchFamily="18" charset="0"/>
                <a:cs typeface="Times New Roman" pitchFamily="18" charset="0"/>
              </a:rPr>
              <a:t>жергілікті және желілікке бөлу.</a:t>
            </a:r>
            <a:r>
              <a:rPr lang="kk-KZ" sz="3600" dirty="0">
                <a:latin typeface="Times New Roman" pitchFamily="18" charset="0"/>
                <a:cs typeface="Times New Roman" pitchFamily="18" charset="0"/>
              </a:rPr>
              <a:t> </a:t>
            </a:r>
            <a:endParaRPr lang="ru-RU" sz="3600" dirty="0">
              <a:latin typeface="Times New Roman" pitchFamily="18" charset="0"/>
              <a:cs typeface="Times New Roman" pitchFamily="18" charset="0"/>
            </a:endParaRPr>
          </a:p>
          <a:p>
            <a:pPr marL="0" indent="814388" algn="just">
              <a:buNone/>
            </a:pPr>
            <a:r>
              <a:rPr lang="kk-KZ" sz="1200" dirty="0" smtClean="0">
                <a:latin typeface="Times New Roman" pitchFamily="18" charset="0"/>
                <a:cs typeface="Times New Roman" pitchFamily="18" charset="0"/>
              </a:rPr>
              <a:t> </a:t>
            </a:r>
            <a:endParaRPr lang="ru-RU" sz="1200" dirty="0">
              <a:latin typeface="Times New Roman" pitchFamily="18" charset="0"/>
              <a:cs typeface="Times New Roman" pitchFamily="18" charset="0"/>
            </a:endParaRPr>
          </a:p>
          <a:p>
            <a:pPr marL="0" indent="814388" algn="just">
              <a:buNone/>
            </a:pPr>
            <a:r>
              <a:rPr lang="kk-KZ" sz="3600" dirty="0">
                <a:latin typeface="Times New Roman" pitchFamily="18" charset="0"/>
                <a:cs typeface="Times New Roman" pitchFamily="18" charset="0"/>
              </a:rPr>
              <a:t>Жергілікті ОЖ автономды ДК немесе компьютерлік желілерде клиент ретінде қолданылатын ДК пайдаланылады. Жергілікті ОЖ құрамына қашықтатылған ресурстармен қызметтерге қатынауға арналған бағдарламалық қамтамасыздандырудың клиенттік бөлігі кіреді.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440719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332656"/>
            <a:ext cx="8352928" cy="5544616"/>
          </a:xfrm>
        </p:spPr>
        <p:txBody>
          <a:bodyPr>
            <a:noAutofit/>
          </a:bodyPr>
          <a:lstStyle/>
          <a:p>
            <a:pPr marL="0" indent="715963" algn="just">
              <a:buNone/>
            </a:pPr>
            <a:r>
              <a:rPr lang="kk-KZ" sz="3200" dirty="0">
                <a:latin typeface="Times New Roman" pitchFamily="18" charset="0"/>
                <a:cs typeface="Times New Roman" pitchFamily="18" charset="0"/>
              </a:rPr>
              <a:t>Желілік ОЖ ресусртарын ортақ пайдалану мақсатында желіге қосылған ДК ресурстарын басқаруға арналған. Олар ақпаратқа қатынауды, оның біртұтастығын шектеудің маңызды құралдарын және де желілік ресурстарды пайдаланудың басқа мүмкіншіліктерін ұсынады. </a:t>
            </a:r>
            <a:endParaRPr lang="kk-KZ" sz="3200" dirty="0" smtClean="0">
              <a:latin typeface="Times New Roman" pitchFamily="18" charset="0"/>
              <a:cs typeface="Times New Roman" pitchFamily="18" charset="0"/>
            </a:endParaRPr>
          </a:p>
          <a:p>
            <a:pPr marL="0" indent="715963" algn="just">
              <a:buNone/>
            </a:pPr>
            <a:r>
              <a:rPr lang="kk-KZ" sz="3200" dirty="0" smtClean="0">
                <a:latin typeface="Times New Roman" pitchFamily="18" charset="0"/>
                <a:cs typeface="Times New Roman" pitchFamily="18" charset="0"/>
              </a:rPr>
              <a:t>Желілік </a:t>
            </a:r>
            <a:r>
              <a:rPr lang="kk-KZ" sz="3200" dirty="0">
                <a:latin typeface="Times New Roman" pitchFamily="18" charset="0"/>
                <a:cs typeface="Times New Roman" pitchFamily="18" charset="0"/>
              </a:rPr>
              <a:t>ОЖ құрамында автономды ОЖ мүлдем қажет емес байланыс желілері арқылы компьютерлер арасында хабарламалар жіберу құралдары бар. </a:t>
            </a:r>
            <a:endParaRPr lang="kk-KZ" sz="32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22784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404664"/>
            <a:ext cx="8352928" cy="5544616"/>
          </a:xfrm>
        </p:spPr>
        <p:txBody>
          <a:bodyPr>
            <a:noAutofit/>
          </a:bodyPr>
          <a:lstStyle/>
          <a:p>
            <a:pPr marL="0" indent="715963" algn="just">
              <a:buNone/>
            </a:pPr>
            <a:r>
              <a:rPr lang="kk-KZ" sz="3600" dirty="0" smtClean="0">
                <a:latin typeface="Times New Roman" pitchFamily="18" charset="0"/>
                <a:cs typeface="Times New Roman" pitchFamily="18" charset="0"/>
              </a:rPr>
              <a:t>Осы </a:t>
            </a:r>
            <a:r>
              <a:rPr lang="kk-KZ" sz="3600" dirty="0">
                <a:latin typeface="Times New Roman" pitchFamily="18" charset="0"/>
                <a:cs typeface="Times New Roman" pitchFamily="18" charset="0"/>
              </a:rPr>
              <a:t>хабарламалардың негізінде желілік ОЖ желіге қосылған қашықтатылған компьютерлер арасында компьютер ресурстарын бөлуді қамтамасыз етеді. </a:t>
            </a:r>
            <a:r>
              <a:rPr lang="kk-KZ" sz="3600" dirty="0" smtClean="0">
                <a:latin typeface="Times New Roman" pitchFamily="18" charset="0"/>
                <a:cs typeface="Times New Roman" pitchFamily="18" charset="0"/>
              </a:rPr>
              <a:t>Хабарламаларды жіберу функциясын орындау үшін ОЖ арнайы бағдарламалық компоненттер бар. Олар IP, IPX, Ethernet және т.б. сияқты танымал коммуникациялық хаттамаларын жүзеге асырады.</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520075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548680"/>
            <a:ext cx="8352928" cy="5544616"/>
          </a:xfrm>
        </p:spPr>
        <p:txBody>
          <a:bodyPr>
            <a:noAutofit/>
          </a:bodyPr>
          <a:lstStyle/>
          <a:p>
            <a:pPr marL="0" indent="715963" algn="just">
              <a:buNone/>
            </a:pPr>
            <a:r>
              <a:rPr lang="kk-KZ" sz="3600" dirty="0">
                <a:latin typeface="Times New Roman" pitchFamily="18" charset="0"/>
                <a:cs typeface="Times New Roman" pitchFamily="18" charset="0"/>
              </a:rPr>
              <a:t>Операциялық жүйенің қасиеттеріне ол өзі бағдарланған </a:t>
            </a:r>
            <a:r>
              <a:rPr lang="kk-KZ" sz="3600" b="1" dirty="0">
                <a:latin typeface="Times New Roman" pitchFamily="18" charset="0"/>
                <a:cs typeface="Times New Roman" pitchFamily="18" charset="0"/>
              </a:rPr>
              <a:t>аппараттық құралдар </a:t>
            </a:r>
            <a:r>
              <a:rPr lang="kk-KZ" sz="3600" dirty="0">
                <a:latin typeface="Times New Roman" pitchFamily="18" charset="0"/>
                <a:cs typeface="Times New Roman" pitchFamily="18" charset="0"/>
              </a:rPr>
              <a:t>тікелей әсер етеді. Аппаратураның типі бойынша операциялық жүйенің келесі түрлерін ажыратады: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дербес </a:t>
            </a:r>
            <a:r>
              <a:rPr lang="kk-KZ" sz="3600" dirty="0">
                <a:latin typeface="Times New Roman" pitchFamily="18" charset="0"/>
                <a:cs typeface="Times New Roman" pitchFamily="18" charset="0"/>
              </a:rPr>
              <a:t>компьютердің ОЖ, </a:t>
            </a:r>
            <a:endParaRPr lang="kk-KZ" sz="3600" dirty="0" smtClean="0">
              <a:latin typeface="Times New Roman" pitchFamily="18" charset="0"/>
              <a:cs typeface="Times New Roman" pitchFamily="18" charset="0"/>
            </a:endParaRPr>
          </a:p>
          <a:p>
            <a:pPr marL="0" indent="715963" algn="just">
              <a:buNone/>
            </a:pPr>
            <a:r>
              <a:rPr lang="kk-KZ" sz="3600" dirty="0" smtClean="0">
                <a:latin typeface="Times New Roman" pitchFamily="18" charset="0"/>
                <a:cs typeface="Times New Roman" pitchFamily="18" charset="0"/>
              </a:rPr>
              <a:t>мини-компьютердің </a:t>
            </a:r>
            <a:r>
              <a:rPr lang="kk-KZ" sz="3600" dirty="0">
                <a:latin typeface="Times New Roman" pitchFamily="18" charset="0"/>
                <a:cs typeface="Times New Roman" pitchFamily="18" charset="0"/>
              </a:rPr>
              <a:t>ОЖ</a:t>
            </a:r>
            <a:r>
              <a:rPr lang="kk-KZ" sz="3600" dirty="0" smtClean="0">
                <a:latin typeface="Times New Roman" pitchFamily="18" charset="0"/>
                <a:cs typeface="Times New Roman" pitchFamily="18" charset="0"/>
              </a:rPr>
              <a:t>,</a:t>
            </a:r>
          </a:p>
          <a:p>
            <a:pPr marL="0" indent="715963" algn="just">
              <a:buNone/>
            </a:pPr>
            <a:r>
              <a:rPr lang="kk-KZ" sz="3600" dirty="0" smtClean="0">
                <a:latin typeface="Times New Roman" pitchFamily="18" charset="0"/>
                <a:cs typeface="Times New Roman" pitchFamily="18" charset="0"/>
              </a:rPr>
              <a:t> </a:t>
            </a:r>
            <a:r>
              <a:rPr lang="kk-KZ" sz="3600" dirty="0">
                <a:latin typeface="Times New Roman" pitchFamily="18" charset="0"/>
                <a:cs typeface="Times New Roman" pitchFamily="18" charset="0"/>
              </a:rPr>
              <a:t>мейнфреймдердің ОЖ</a:t>
            </a:r>
            <a:r>
              <a:rPr lang="kk-KZ" sz="3600" dirty="0" smtClean="0">
                <a:latin typeface="Times New Roman" pitchFamily="18" charset="0"/>
                <a:cs typeface="Times New Roman" pitchFamily="18" charset="0"/>
              </a:rPr>
              <a:t>,</a:t>
            </a:r>
          </a:p>
          <a:p>
            <a:pPr marL="0" indent="715963" algn="just">
              <a:buNone/>
            </a:pPr>
            <a:r>
              <a:rPr lang="kk-KZ" sz="3600" dirty="0" smtClean="0">
                <a:latin typeface="Times New Roman" pitchFamily="18" charset="0"/>
                <a:cs typeface="Times New Roman" pitchFamily="18" charset="0"/>
              </a:rPr>
              <a:t> </a:t>
            </a:r>
            <a:r>
              <a:rPr lang="kk-KZ" sz="3600" dirty="0">
                <a:latin typeface="Times New Roman" pitchFamily="18" charset="0"/>
                <a:cs typeface="Times New Roman" pitchFamily="18" charset="0"/>
              </a:rPr>
              <a:t>кластерлермен ЭЕМ желілерінің ОЖ.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722784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1313384"/>
            <a:ext cx="8352928" cy="5544616"/>
          </a:xfrm>
        </p:spPr>
        <p:txBody>
          <a:bodyPr>
            <a:noAutofit/>
          </a:bodyPr>
          <a:lstStyle/>
          <a:p>
            <a:pPr marL="0" indent="715963" algn="just">
              <a:buNone/>
            </a:pPr>
            <a:r>
              <a:rPr lang="kk-KZ" sz="3600" b="1" dirty="0">
                <a:latin typeface="Times New Roman" pitchFamily="18" charset="0"/>
                <a:cs typeface="Times New Roman" pitchFamily="18" charset="0"/>
              </a:rPr>
              <a:t>Кластер</a:t>
            </a:r>
            <a:r>
              <a:rPr lang="kk-KZ" sz="3600" dirty="0">
                <a:latin typeface="Times New Roman" pitchFamily="18" charset="0"/>
                <a:cs typeface="Times New Roman" pitchFamily="18" charset="0"/>
              </a:rPr>
              <a:t> – ортақ </a:t>
            </a:r>
            <a:r>
              <a:rPr lang="kk-KZ" sz="3600" dirty="0" smtClean="0">
                <a:latin typeface="Times New Roman" pitchFamily="18" charset="0"/>
                <a:cs typeface="Times New Roman" pitchFamily="18" charset="0"/>
              </a:rPr>
              <a:t>бағдарламалардың (қосымшалардың) </a:t>
            </a:r>
            <a:r>
              <a:rPr lang="kk-KZ" sz="3600" dirty="0">
                <a:latin typeface="Times New Roman" pitchFamily="18" charset="0"/>
                <a:cs typeface="Times New Roman" pitchFamily="18" charset="0"/>
              </a:rPr>
              <a:t>орындалуы үшін бірлесе жұмыс істейтін және қолданушыға бір жүйе түрінде көрінетін бірнеше есептеу жүйелерінің әлсіз байланысқан жиынтығы. </a:t>
            </a:r>
            <a:endParaRPr lang="kk-KZ" sz="3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51436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692696"/>
            <a:ext cx="8352928" cy="5544616"/>
          </a:xfrm>
        </p:spPr>
        <p:txBody>
          <a:bodyPr>
            <a:noAutofit/>
          </a:bodyPr>
          <a:lstStyle/>
          <a:p>
            <a:pPr marL="0" indent="715963" algn="just">
              <a:buNone/>
            </a:pPr>
            <a:r>
              <a:rPr lang="kk-KZ" sz="3600" b="1" dirty="0" smtClean="0">
                <a:latin typeface="Times New Roman" pitchFamily="18" charset="0"/>
                <a:cs typeface="Times New Roman" pitchFamily="18" charset="0"/>
              </a:rPr>
              <a:t>Кластерлік </a:t>
            </a:r>
            <a:r>
              <a:rPr lang="kk-KZ" sz="3600" b="1" dirty="0">
                <a:latin typeface="Times New Roman" pitchFamily="18" charset="0"/>
                <a:cs typeface="Times New Roman" pitchFamily="18" charset="0"/>
              </a:rPr>
              <a:t>жүйелердің қызмет етуі үшін</a:t>
            </a:r>
            <a:r>
              <a:rPr lang="kk-KZ" sz="3600" dirty="0">
                <a:latin typeface="Times New Roman" pitchFamily="18" charset="0"/>
                <a:cs typeface="Times New Roman" pitchFamily="18" charset="0"/>
              </a:rPr>
              <a:t> қажет арнайы аппаратурамен қатар, операциялық жүйе тарапынан бағдарламалық қолдау қажет. Ал бұл бағдарламалық қолдау бөлінісілетін ресурстарға қатынауды синхронизациялау, жүйенің бас тартуларын және динамикалық реконфигурациясын табуды іске асырады.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4164874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105</TotalTime>
  <Words>1262</Words>
  <Application>Microsoft Office PowerPoint</Application>
  <PresentationFormat>Экран (4:3)</PresentationFormat>
  <Paragraphs>95</Paragraphs>
  <Slides>34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Эркер</vt:lpstr>
      <vt:lpstr>ОПЕРАЦИЯЛЫҚ ЖҮЙЕЛЕР. НЕГІЗГІ ТҮСІНІКТЕРІ.  ОЖ ЖІКТЕЛУІ</vt:lpstr>
      <vt:lpstr>Операциялық жүйе түсінігі</vt:lpstr>
      <vt:lpstr>Презентация PowerPoint</vt:lpstr>
      <vt:lpstr>Презентация PowerPoint</vt:lpstr>
      <vt:lpstr>Операциялық жүйе міндеттері:</vt:lpstr>
      <vt:lpstr>Операциялық орта түсінігі</vt:lpstr>
      <vt:lpstr>Презентация PowerPoint</vt:lpstr>
      <vt:lpstr>Операциялық жүйе келесі функцияларды орындайды:</vt:lpstr>
      <vt:lpstr>Презентация PowerPoint</vt:lpstr>
      <vt:lpstr>Презентация PowerPoint</vt:lpstr>
      <vt:lpstr>Операциялық жүйелердің жіктелінуі</vt:lpstr>
      <vt:lpstr>Процессорларды басқару алгоритмдеріне қарай ОЖ келесі түрлерге бөлінеді:</vt:lpstr>
      <vt:lpstr>Ығыстырылатын және ығыстырылмайтын көп тапсырмалылық</vt:lpstr>
      <vt:lpstr>Презентация PowerPoint</vt:lpstr>
      <vt:lpstr>Презентация PowerPoint</vt:lpstr>
      <vt:lpstr>Қолдану  аймағына қарай көп тапсырмалы ОЖ үш типке бөлінеді: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Bakytzhan</cp:lastModifiedBy>
  <cp:revision>10</cp:revision>
  <dcterms:modified xsi:type="dcterms:W3CDTF">2013-02-04T16:47:51Z</dcterms:modified>
</cp:coreProperties>
</file>